
<file path=[Content_Types].xml><?xml version="1.0" encoding="utf-8"?>
<Types xmlns="http://schemas.openxmlformats.org/package/2006/content-types">
  <Default Extension="fntdata" ContentType="application/x-fontdata"/>
  <Default Extension="gif" ContentType="image/gi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71" r:id="rId16"/>
    <p:sldId id="272" r:id="rId17"/>
    <p:sldId id="274" r:id="rId18"/>
    <p:sldId id="275" r:id="rId19"/>
  </p:sldIdLst>
  <p:sldSz cx="9144000" cy="5143500" type="screen16x9"/>
  <p:notesSz cx="6858000" cy="9144000"/>
  <p:embeddedFontLst>
    <p:embeddedFont>
      <p:font typeface="Average" pitchFamily="2" charset="77"/>
      <p:regular r:id="rId21"/>
    </p:embeddedFont>
    <p:embeddedFont>
      <p:font typeface="Oswald" pitchFamily="2" charset="77"/>
      <p:regular r:id="rId22"/>
      <p:bold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9517C4-8829-4A0B-8F85-3A981CD634F7}">
  <a:tblStyle styleId="{BC9517C4-8829-4A0B-8F85-3A981CD634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9"/>
  </p:normalViewPr>
  <p:slideViewPr>
    <p:cSldViewPr snapToGrid="0">
      <p:cViewPr varScale="1">
        <p:scale>
          <a:sx n="136" d="100"/>
          <a:sy n="136" d="100"/>
        </p:scale>
        <p:origin x="96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ncbi.nlm.nih.gov/pmc/articles/PMC9380445/"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github.com/lskatz/mashtree"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cc1b0963d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cc1b0963d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Anagha</a:t>
            </a:r>
            <a:endParaRPr/>
          </a:p>
          <a:p>
            <a:pPr marL="0" lvl="0" indent="0" algn="l" rtl="0">
              <a:spcBef>
                <a:spcPts val="0"/>
              </a:spcBef>
              <a:spcAft>
                <a:spcPts val="0"/>
              </a:spcAft>
              <a:buNone/>
            </a:pPr>
            <a:r>
              <a:rPr lang="en"/>
              <a:t>Works on unassembled NGS data from complete genomes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cbf869483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cbf869483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Single threaded</a:t>
            </a:r>
            <a:endParaRPr/>
          </a:p>
          <a:p>
            <a:pPr marL="0" lvl="0" indent="0" algn="l" rtl="0">
              <a:spcBef>
                <a:spcPts val="0"/>
              </a:spcBef>
              <a:spcAft>
                <a:spcPts val="0"/>
              </a:spcAft>
              <a:buNone/>
            </a:pPr>
            <a:r>
              <a:rPr lang="en" b="1"/>
              <a:t>Rohini</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cbf8694834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cbf869483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https://www.ncbi.nlm.nih.gov/pmc/articles/PMC9380445/</a:t>
            </a:r>
            <a:endParaRPr/>
          </a:p>
          <a:p>
            <a:pPr marL="0" lvl="0" indent="0" algn="l" rtl="0">
              <a:spcBef>
                <a:spcPts val="0"/>
              </a:spcBef>
              <a:spcAft>
                <a:spcPts val="0"/>
              </a:spcAft>
              <a:buNone/>
            </a:pPr>
            <a:r>
              <a:rPr lang="en" u="sng">
                <a:solidFill>
                  <a:schemeClr val="hlink"/>
                </a:solidFill>
                <a:hlinkClick r:id="rId4"/>
              </a:rPr>
              <a:t>https://github.com/lskatz/mashtree</a:t>
            </a:r>
            <a:r>
              <a:rPr lang="en"/>
              <a:t> </a:t>
            </a:r>
            <a:endParaRPr/>
          </a:p>
          <a:p>
            <a:pPr marL="0" lvl="0" indent="0" algn="l" rtl="0">
              <a:spcBef>
                <a:spcPts val="0"/>
              </a:spcBef>
              <a:spcAft>
                <a:spcPts val="0"/>
              </a:spcAft>
              <a:buNone/>
            </a:pPr>
            <a:r>
              <a:rPr lang="en" b="1"/>
              <a:t>Rohini</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cc222d11d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cc222d11d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Hina</a:t>
            </a:r>
            <a:endParaRPr/>
          </a:p>
          <a:p>
            <a:pPr marL="914400" lvl="0" indent="-298450" algn="l" rtl="0">
              <a:spcBef>
                <a:spcPts val="0"/>
              </a:spcBef>
              <a:spcAft>
                <a:spcPts val="0"/>
              </a:spcAft>
              <a:buSzPts val="1100"/>
              <a:buChar char="●"/>
            </a:pPr>
            <a:r>
              <a:rPr lang="en"/>
              <a:t>RAxML (Randomized Axelerated Maximum Likelihood) is a program for sequential and parallel Maximum Likelihood based inference of large phylogenetic trees.</a:t>
            </a:r>
            <a:endParaRPr/>
          </a:p>
          <a:p>
            <a:pPr marL="914400" lvl="0" indent="-298450" algn="l" rtl="0">
              <a:spcBef>
                <a:spcPts val="0"/>
              </a:spcBef>
              <a:spcAft>
                <a:spcPts val="0"/>
              </a:spcAft>
              <a:buSzPts val="1100"/>
              <a:buChar char="●"/>
            </a:pPr>
            <a:r>
              <a:rPr lang="en"/>
              <a:t>Search heuristic is based on iteratively performing a series of Subtree Pruning and Regrafting (SPR) moves, which allows to quickly navigate to the best-known ML tree</a:t>
            </a:r>
            <a:endParaRPr/>
          </a:p>
          <a:p>
            <a:pPr marL="457200" lvl="0" indent="-298450" algn="l" rtl="0">
              <a:spcBef>
                <a:spcPts val="0"/>
              </a:spcBef>
              <a:spcAft>
                <a:spcPts val="0"/>
              </a:spcAft>
              <a:buSzPts val="1100"/>
              <a:buChar char="●"/>
            </a:pPr>
            <a:r>
              <a:rPr lang="en"/>
              <a:t>Outputs file like RAxML_bestTree, which can be opened in a Phylogenetic tree viewer like FigTree.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cbf9d48d50_0_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cbf9d48d50_0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Hina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bf8694834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bf869483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Hina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cbf8694834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cbf869483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Rohini</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cbf9d48d50_0_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cbf9d48d50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cbf9d48d50_0_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cbf9d48d50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cbf9d48d50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cbf9d48d50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Sarth</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cbf9d48d50_0_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cbf9d48d50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Sarth</a:t>
            </a:r>
            <a:endParaRPr b="1"/>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cbf9d48d50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cbf9d48d5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Sarth</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cbf9d48d50_0_9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cbf9d48d50_0_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Sarth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cc222d11d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cc222d11d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Lauren</a:t>
            </a:r>
            <a:endParaRPr b="1"/>
          </a:p>
          <a:p>
            <a:pPr marL="0" lvl="0" indent="0" algn="l" rtl="0">
              <a:spcBef>
                <a:spcPts val="0"/>
              </a:spcBef>
              <a:spcAft>
                <a:spcPts val="0"/>
              </a:spcAft>
              <a:buNone/>
            </a:pPr>
            <a:r>
              <a:rPr lang="en" b="1"/>
              <a:t>Disadvantages: a lot of dependencies, no repeat detection</a:t>
            </a:r>
            <a:endParaRPr b="1"/>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cc222d11dc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cc222d11d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0" lvl="0" indent="0" algn="l" rtl="0">
              <a:spcBef>
                <a:spcPts val="0"/>
              </a:spcBef>
              <a:spcAft>
                <a:spcPts val="0"/>
              </a:spcAft>
              <a:buNone/>
            </a:pPr>
            <a:r>
              <a:rPr lang="en"/>
              <a:t>Disadvantage: focuses on foodborne diseases (which ours likely is not), a lot of dependencies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cc222d11dc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cc222d11dc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0" lvl="0" indent="0" algn="l" rtl="0">
              <a:spcBef>
                <a:spcPts val="0"/>
              </a:spcBef>
              <a:spcAft>
                <a:spcPts val="0"/>
              </a:spcAft>
              <a:buNone/>
            </a:pPr>
            <a:r>
              <a:rPr lang="en"/>
              <a:t>Listed most important outputs</a:t>
            </a:r>
            <a:endParaRPr/>
          </a:p>
          <a:p>
            <a:pPr marL="0" lvl="0" indent="0" algn="l" rtl="0">
              <a:spcBef>
                <a:spcPts val="0"/>
              </a:spcBef>
              <a:spcAft>
                <a:spcPts val="0"/>
              </a:spcAft>
              <a:buNone/>
            </a:pPr>
            <a:r>
              <a:rPr lang="en"/>
              <a:t>*only tool with repeat detection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cbf9d48d50_0_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cbf9d48d50_0_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Anagha</a:t>
            </a:r>
            <a:endParaRPr/>
          </a:p>
          <a:p>
            <a:pPr marL="0" lvl="0" indent="0" algn="l" rtl="0">
              <a:spcBef>
                <a:spcPts val="0"/>
              </a:spcBef>
              <a:spcAft>
                <a:spcPts val="0"/>
              </a:spcAft>
              <a:buNone/>
            </a:pPr>
            <a:r>
              <a:rPr lang="en"/>
              <a:t>Works on low-coverage genome skims. Assembly- and Alignment-free method.</a:t>
            </a:r>
            <a:endParaRPr/>
          </a:p>
          <a:p>
            <a:pPr marL="0" lvl="0" indent="0" algn="l" rtl="0">
              <a:spcBef>
                <a:spcPts val="0"/>
              </a:spcBef>
              <a:spcAft>
                <a:spcPts val="0"/>
              </a:spcAft>
              <a:buNone/>
            </a:pPr>
            <a:r>
              <a:rPr lang="en"/>
              <a:t>Genome skimming is a sequencing approach that uses low-pass, shallow sequencing of a genome, to generate fragments of DNA, known as genome skims. </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8" Type="http://schemas.openxmlformats.org/officeDocument/2006/relationships/hyperlink" Target="https://doi.org/10.7717/peerj-cs.20" TargetMode="External"/><Relationship Id="rId3" Type="http://schemas.openxmlformats.org/officeDocument/2006/relationships/hyperlink" Target="https://doi.org/10.1186/s13059-019-1632-4" TargetMode="External"/><Relationship Id="rId7" Type="http://schemas.openxmlformats.org/officeDocument/2006/relationships/hyperlink" Target="https://doi.org/10.1099/mgen.0.000116"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dx.doi.org/10.1099/mgen.0.000116" TargetMode="External"/><Relationship Id="rId5" Type="http://schemas.openxmlformats.org/officeDocument/2006/relationships/hyperlink" Target="https://github.com/DHQP/SNVPhyl_Nextflow/" TargetMode="External"/><Relationship Id="rId4" Type="http://schemas.openxmlformats.org/officeDocument/2006/relationships/hyperlink" Target="https://doi.org/10.1093/nar/gkt003"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endParaRPr/>
          </a:p>
          <a:p>
            <a:pPr marL="0" lvl="0" indent="0" algn="ctr" rtl="0">
              <a:spcBef>
                <a:spcPts val="0"/>
              </a:spcBef>
              <a:spcAft>
                <a:spcPts val="0"/>
              </a:spcAft>
              <a:buNone/>
            </a:pPr>
            <a:r>
              <a:rPr lang="en"/>
              <a:t>Comparative Genomics Background &amp; Strategy</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a:t>Team A Group 4</a:t>
            </a:r>
            <a:endParaRPr/>
          </a:p>
          <a:p>
            <a:pPr marL="0" lvl="0" indent="0" algn="ctr" rtl="0">
              <a:spcBef>
                <a:spcPts val="0"/>
              </a:spcBef>
              <a:spcAft>
                <a:spcPts val="0"/>
              </a:spcAft>
              <a:buNone/>
            </a:pPr>
            <a:r>
              <a:rPr lang="en"/>
              <a:t>Members: Anagha, Hina, Lauren, Rohini, Sarth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Co-phylog</a:t>
            </a:r>
            <a:endParaRPr/>
          </a:p>
        </p:txBody>
      </p:sp>
      <p:sp>
        <p:nvSpPr>
          <p:cNvPr id="127" name="Google Shape;127;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Input: .fasta/.fastq</a:t>
            </a:r>
            <a:endParaRPr/>
          </a:p>
          <a:p>
            <a:pPr marL="0" lvl="0" indent="0" algn="l" rtl="0">
              <a:spcBef>
                <a:spcPts val="1200"/>
              </a:spcBef>
              <a:spcAft>
                <a:spcPts val="0"/>
              </a:spcAft>
              <a:buNone/>
            </a:pPr>
            <a:r>
              <a:rPr lang="en"/>
              <a:t>Output: pairwise distance matrix file</a:t>
            </a:r>
            <a:endParaRPr/>
          </a:p>
          <a:p>
            <a:pPr marL="0" lvl="0" indent="0" algn="l" rtl="0">
              <a:spcBef>
                <a:spcPts val="1200"/>
              </a:spcBef>
              <a:spcAft>
                <a:spcPts val="0"/>
              </a:spcAft>
              <a:buNone/>
            </a:pPr>
            <a:r>
              <a:rPr lang="en"/>
              <a:t>Method:</a:t>
            </a:r>
            <a:endParaRPr/>
          </a:p>
          <a:p>
            <a:pPr marL="457200" lvl="0" indent="-342900" algn="l" rtl="0">
              <a:spcBef>
                <a:spcPts val="1200"/>
              </a:spcBef>
              <a:spcAft>
                <a:spcPts val="0"/>
              </a:spcAft>
              <a:buSzPts val="1800"/>
              <a:buChar char="●"/>
            </a:pPr>
            <a:r>
              <a:rPr lang="en"/>
              <a:t>Creates a micro-alignment at each object in the sequence using the context of the object</a:t>
            </a:r>
            <a:endParaRPr/>
          </a:p>
          <a:p>
            <a:pPr marL="457200" lvl="0" indent="-342900" algn="l" rtl="0">
              <a:spcBef>
                <a:spcPts val="0"/>
              </a:spcBef>
              <a:spcAft>
                <a:spcPts val="0"/>
              </a:spcAft>
              <a:buSzPts val="1800"/>
              <a:buChar char="●"/>
            </a:pPr>
            <a:r>
              <a:rPr lang="en"/>
              <a:t>Generates pairwise co-distances matrix using sets of context–object pairs.</a:t>
            </a:r>
            <a:endParaRPr/>
          </a:p>
          <a:p>
            <a:pPr marL="0" lvl="0" indent="0" algn="l" rtl="0">
              <a:spcBef>
                <a:spcPts val="1200"/>
              </a:spcBef>
              <a:spcAft>
                <a:spcPts val="0"/>
              </a:spcAft>
              <a:buNone/>
            </a:pPr>
            <a:r>
              <a:rPr lang="en"/>
              <a:t>Advantages:</a:t>
            </a:r>
            <a:endParaRPr/>
          </a:p>
          <a:p>
            <a:pPr marL="457200" lvl="0" indent="-342900" algn="l" rtl="0">
              <a:spcBef>
                <a:spcPts val="1200"/>
              </a:spcBef>
              <a:spcAft>
                <a:spcPts val="0"/>
              </a:spcAft>
              <a:buSzPts val="1800"/>
              <a:buAutoNum type="arabicPeriod"/>
            </a:pPr>
            <a:r>
              <a:rPr lang="en"/>
              <a:t>Alignment-free approach </a:t>
            </a:r>
            <a:endParaRPr/>
          </a:p>
          <a:p>
            <a:pPr marL="457200" lvl="0" indent="-342900" algn="l" rtl="0">
              <a:spcBef>
                <a:spcPts val="0"/>
              </a:spcBef>
              <a:spcAft>
                <a:spcPts val="0"/>
              </a:spcAft>
              <a:buSzPts val="1800"/>
              <a:buAutoNum type="arabicPeriod"/>
            </a:pPr>
            <a:r>
              <a:rPr lang="en"/>
              <a:t>Accurate as the alignment-based methods.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Sourmash</a:t>
            </a:r>
            <a:endParaRPr/>
          </a:p>
        </p:txBody>
      </p:sp>
      <p:sp>
        <p:nvSpPr>
          <p:cNvPr id="133" name="Google Shape;133;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Input: *.fq.gz</a:t>
            </a:r>
            <a:endParaRPr/>
          </a:p>
          <a:p>
            <a:pPr marL="0" lvl="0" indent="0" algn="l" rtl="0">
              <a:spcBef>
                <a:spcPts val="1200"/>
              </a:spcBef>
              <a:spcAft>
                <a:spcPts val="0"/>
              </a:spcAft>
              <a:buNone/>
            </a:pPr>
            <a:r>
              <a:rPr lang="en"/>
              <a:t>Output: plot_composite_matrix</a:t>
            </a:r>
            <a:endParaRPr/>
          </a:p>
          <a:p>
            <a:pPr marL="0" lvl="0" indent="0" algn="l" rtl="0">
              <a:spcBef>
                <a:spcPts val="1200"/>
              </a:spcBef>
              <a:spcAft>
                <a:spcPts val="0"/>
              </a:spcAft>
              <a:buNone/>
            </a:pPr>
            <a:r>
              <a:rPr lang="en"/>
              <a:t>Method: </a:t>
            </a:r>
            <a:endParaRPr/>
          </a:p>
          <a:p>
            <a:pPr marL="457200" lvl="0" indent="-325755" algn="l" rtl="0">
              <a:spcBef>
                <a:spcPts val="1200"/>
              </a:spcBef>
              <a:spcAft>
                <a:spcPts val="0"/>
              </a:spcAft>
              <a:buSzPct val="100000"/>
              <a:buChar char="●"/>
            </a:pPr>
            <a:r>
              <a:rPr lang="en"/>
              <a:t>FracMinHash sketching, which enables accurate comparisons (including ANI) between data sets of different sizes</a:t>
            </a:r>
            <a:endParaRPr/>
          </a:p>
          <a:p>
            <a:pPr marL="457200" lvl="0" indent="-325755" algn="l" rtl="0">
              <a:spcBef>
                <a:spcPts val="0"/>
              </a:spcBef>
              <a:spcAft>
                <a:spcPts val="0"/>
              </a:spcAft>
              <a:buSzPct val="100000"/>
              <a:buChar char="●"/>
            </a:pPr>
            <a:r>
              <a:rPr lang="en"/>
              <a:t>sourmash gather, a combinatorial k-mer approach for more accurate metagenomic profiling</a:t>
            </a:r>
            <a:endParaRPr/>
          </a:p>
          <a:p>
            <a:pPr marL="0" lvl="0" indent="0" algn="l" rtl="0">
              <a:spcBef>
                <a:spcPts val="1200"/>
              </a:spcBef>
              <a:spcAft>
                <a:spcPts val="0"/>
              </a:spcAft>
              <a:buNone/>
            </a:pPr>
            <a:r>
              <a:rPr lang="en"/>
              <a:t>Advantages</a:t>
            </a:r>
            <a:endParaRPr/>
          </a:p>
          <a:p>
            <a:pPr marL="457200" lvl="0" indent="-325755" algn="l" rtl="0">
              <a:spcBef>
                <a:spcPts val="1200"/>
              </a:spcBef>
              <a:spcAft>
                <a:spcPts val="0"/>
              </a:spcAft>
              <a:buSzPct val="100000"/>
              <a:buChar char="●"/>
            </a:pPr>
            <a:r>
              <a:rPr lang="en"/>
              <a:t>expands the range of operations that can be done quickly and in low memory</a:t>
            </a:r>
            <a:endParaRPr/>
          </a:p>
          <a:p>
            <a:pPr marL="457200" lvl="0" indent="-325755" algn="l" rtl="0">
              <a:spcBef>
                <a:spcPts val="0"/>
              </a:spcBef>
              <a:spcAft>
                <a:spcPts val="0"/>
              </a:spcAft>
              <a:buSzPct val="100000"/>
              <a:buChar char="●"/>
            </a:pPr>
            <a:r>
              <a:rPr lang="en"/>
              <a:t>implements a number of new and powerful techniques for analysis, including minimum metagenome covers and alignment-free ANI estimation.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Mashtree</a:t>
            </a:r>
            <a:endParaRPr/>
          </a:p>
        </p:txBody>
      </p:sp>
      <p:sp>
        <p:nvSpPr>
          <p:cNvPr id="139" name="Google Shape;139;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Input: *.fastq.gz</a:t>
            </a:r>
            <a:endParaRPr/>
          </a:p>
          <a:p>
            <a:pPr marL="0" lvl="0" indent="0" algn="l" rtl="0">
              <a:spcBef>
                <a:spcPts val="1200"/>
              </a:spcBef>
              <a:spcAft>
                <a:spcPts val="0"/>
              </a:spcAft>
              <a:buNone/>
            </a:pPr>
            <a:r>
              <a:rPr lang="en"/>
              <a:t>Output: .dnd </a:t>
            </a:r>
            <a:endParaRPr/>
          </a:p>
          <a:p>
            <a:pPr marL="0" lvl="0" indent="0" algn="l" rtl="0">
              <a:spcBef>
                <a:spcPts val="1200"/>
              </a:spcBef>
              <a:spcAft>
                <a:spcPts val="0"/>
              </a:spcAft>
              <a:buNone/>
            </a:pPr>
            <a:r>
              <a:rPr lang="en"/>
              <a:t>Method:</a:t>
            </a:r>
            <a:endParaRPr/>
          </a:p>
          <a:p>
            <a:pPr marL="457200" lvl="0" indent="-342900" algn="l" rtl="0">
              <a:spcBef>
                <a:spcPts val="1200"/>
              </a:spcBef>
              <a:spcAft>
                <a:spcPts val="0"/>
              </a:spcAft>
              <a:buSzPts val="1800"/>
              <a:buChar char="●"/>
            </a:pPr>
            <a:r>
              <a:rPr lang="en"/>
              <a:t>min-hash algorithm - create sketches of the genomes </a:t>
            </a:r>
            <a:endParaRPr/>
          </a:p>
          <a:p>
            <a:pPr marL="457200" lvl="0" indent="-342900" algn="l" rtl="0">
              <a:spcBef>
                <a:spcPts val="0"/>
              </a:spcBef>
              <a:spcAft>
                <a:spcPts val="0"/>
              </a:spcAft>
              <a:buSzPts val="1800"/>
              <a:buChar char="●"/>
            </a:pPr>
            <a:r>
              <a:rPr lang="en"/>
              <a:t>neighbor-joining (NJ) algorithm</a:t>
            </a:r>
            <a:endParaRPr/>
          </a:p>
          <a:p>
            <a:pPr marL="0" lvl="0" indent="0" algn="l" rtl="0">
              <a:spcBef>
                <a:spcPts val="1200"/>
              </a:spcBef>
              <a:spcAft>
                <a:spcPts val="0"/>
              </a:spcAft>
              <a:buNone/>
            </a:pPr>
            <a:r>
              <a:rPr lang="en"/>
              <a:t>Advantages</a:t>
            </a:r>
            <a:endParaRPr/>
          </a:p>
          <a:p>
            <a:pPr marL="457200" lvl="0" indent="-342900" algn="l" rtl="0">
              <a:spcBef>
                <a:spcPts val="1200"/>
              </a:spcBef>
              <a:spcAft>
                <a:spcPts val="0"/>
              </a:spcAft>
              <a:buSzPts val="1800"/>
              <a:buAutoNum type="arabicPeriod"/>
            </a:pPr>
            <a:r>
              <a:rPr lang="en"/>
              <a:t>can read any common sequence file type - compatible with variety of databases</a:t>
            </a:r>
            <a:endParaRPr/>
          </a:p>
          <a:p>
            <a:pPr marL="457200" lvl="0" indent="-342900" algn="l" rtl="0">
              <a:spcBef>
                <a:spcPts val="0"/>
              </a:spcBef>
              <a:spcAft>
                <a:spcPts val="0"/>
              </a:spcAft>
              <a:buSzPts val="1800"/>
              <a:buAutoNum type="arabicPeriod"/>
            </a:pPr>
            <a:r>
              <a:rPr lang="en"/>
              <a:t>Multithreading</a:t>
            </a:r>
            <a:endParaRPr/>
          </a:p>
          <a:p>
            <a:pPr marL="457200" lvl="0" indent="-342900" algn="l" rtl="0">
              <a:spcBef>
                <a:spcPts val="0"/>
              </a:spcBef>
              <a:spcAft>
                <a:spcPts val="0"/>
              </a:spcAft>
              <a:buSzPts val="1800"/>
              <a:buAutoNum type="arabicPeriod"/>
            </a:pPr>
            <a:r>
              <a:rPr lang="en"/>
              <a:t>SQLite database which can be used to cache results between runs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RaxML</a:t>
            </a:r>
            <a:endParaRPr/>
          </a:p>
        </p:txBody>
      </p:sp>
      <p:sp>
        <p:nvSpPr>
          <p:cNvPr id="151" name="Google Shape;151;p26"/>
          <p:cNvSpPr txBox="1">
            <a:spLocks noGrp="1"/>
          </p:cNvSpPr>
          <p:nvPr>
            <p:ph type="body" idx="1"/>
          </p:nvPr>
        </p:nvSpPr>
        <p:spPr>
          <a:xfrm>
            <a:off x="311700" y="1152475"/>
            <a:ext cx="8520600" cy="37587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SzPts val="770"/>
              <a:buNone/>
            </a:pPr>
            <a:r>
              <a:rPr lang="en" sz="1500">
                <a:latin typeface="Times New Roman"/>
                <a:ea typeface="Times New Roman"/>
                <a:cs typeface="Times New Roman"/>
                <a:sym typeface="Times New Roman"/>
              </a:rPr>
              <a:t>Input: .phylip</a:t>
            </a:r>
            <a:endParaRPr sz="1500">
              <a:latin typeface="Times New Roman"/>
              <a:ea typeface="Times New Roman"/>
              <a:cs typeface="Times New Roman"/>
              <a:sym typeface="Times New Roman"/>
            </a:endParaRPr>
          </a:p>
          <a:p>
            <a:pPr marL="0" lvl="0" indent="0" algn="l" rtl="0">
              <a:lnSpc>
                <a:spcPct val="105000"/>
              </a:lnSpc>
              <a:spcBef>
                <a:spcPts val="1200"/>
              </a:spcBef>
              <a:spcAft>
                <a:spcPts val="0"/>
              </a:spcAft>
              <a:buSzPts val="770"/>
              <a:buNone/>
            </a:pPr>
            <a:r>
              <a:rPr lang="en" sz="1500">
                <a:latin typeface="Times New Roman"/>
                <a:ea typeface="Times New Roman"/>
                <a:cs typeface="Times New Roman"/>
                <a:sym typeface="Times New Roman"/>
              </a:rPr>
              <a:t>Output: .raxml_trees</a:t>
            </a:r>
            <a:endParaRPr sz="1500">
              <a:latin typeface="Times New Roman"/>
              <a:ea typeface="Times New Roman"/>
              <a:cs typeface="Times New Roman"/>
              <a:sym typeface="Times New Roman"/>
            </a:endParaRPr>
          </a:p>
          <a:p>
            <a:pPr marL="457200" lvl="0" indent="0" algn="l" rtl="0">
              <a:lnSpc>
                <a:spcPct val="105000"/>
              </a:lnSpc>
              <a:spcBef>
                <a:spcPts val="1200"/>
              </a:spcBef>
              <a:spcAft>
                <a:spcPts val="0"/>
              </a:spcAft>
              <a:buNone/>
            </a:pPr>
            <a:r>
              <a:rPr lang="en" sz="1500">
                <a:latin typeface="Times New Roman"/>
                <a:ea typeface="Times New Roman"/>
                <a:cs typeface="Times New Roman"/>
                <a:sym typeface="Times New Roman"/>
              </a:rPr>
              <a:t>Method:</a:t>
            </a:r>
            <a:endParaRPr sz="1500">
              <a:latin typeface="Times New Roman"/>
              <a:ea typeface="Times New Roman"/>
              <a:cs typeface="Times New Roman"/>
              <a:sym typeface="Times New Roman"/>
            </a:endParaRPr>
          </a:p>
          <a:p>
            <a:pPr marL="457200" lvl="0" indent="-323850" algn="l" rtl="0">
              <a:lnSpc>
                <a:spcPct val="105000"/>
              </a:lnSpc>
              <a:spcBef>
                <a:spcPts val="1200"/>
              </a:spcBef>
              <a:spcAft>
                <a:spcPts val="0"/>
              </a:spcAft>
              <a:buSzPts val="1500"/>
              <a:buFont typeface="Times New Roman"/>
              <a:buChar char="●"/>
            </a:pPr>
            <a:r>
              <a:rPr lang="en" sz="1500">
                <a:latin typeface="Times New Roman"/>
                <a:ea typeface="Times New Roman"/>
                <a:cs typeface="Times New Roman"/>
                <a:sym typeface="Times New Roman"/>
              </a:rPr>
              <a:t>Phylogenetic tree inference tool which uses maximum-likelihood (ML) optimality criterion.</a:t>
            </a:r>
            <a:endParaRPr sz="1500">
              <a:latin typeface="Times New Roman"/>
              <a:ea typeface="Times New Roman"/>
              <a:cs typeface="Times New Roman"/>
              <a:sym typeface="Times New Roman"/>
            </a:endParaRPr>
          </a:p>
          <a:p>
            <a:pPr marL="457200" lvl="0" indent="-323850" algn="l" rtl="0">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Search heuristic is based on iteratively performing a series of Subtree Pruning and Regrafting (SPR) moves</a:t>
            </a:r>
            <a:endParaRPr sz="1500">
              <a:latin typeface="Times New Roman"/>
              <a:ea typeface="Times New Roman"/>
              <a:cs typeface="Times New Roman"/>
              <a:sym typeface="Times New Roman"/>
            </a:endParaRPr>
          </a:p>
          <a:p>
            <a:pPr marL="457200" lvl="0" indent="0" algn="l" rtl="0">
              <a:lnSpc>
                <a:spcPct val="105000"/>
              </a:lnSpc>
              <a:spcBef>
                <a:spcPts val="1200"/>
              </a:spcBef>
              <a:spcAft>
                <a:spcPts val="0"/>
              </a:spcAft>
              <a:buSzPts val="770"/>
              <a:buNone/>
            </a:pPr>
            <a:endParaRPr sz="1500">
              <a:latin typeface="Times New Roman"/>
              <a:ea typeface="Times New Roman"/>
              <a:cs typeface="Times New Roman"/>
              <a:sym typeface="Times New Roman"/>
            </a:endParaRPr>
          </a:p>
          <a:p>
            <a:pPr marL="457200" lvl="0" indent="0" algn="l" rtl="0">
              <a:lnSpc>
                <a:spcPct val="105000"/>
              </a:lnSpc>
              <a:spcBef>
                <a:spcPts val="1200"/>
              </a:spcBef>
              <a:spcAft>
                <a:spcPts val="0"/>
              </a:spcAft>
              <a:buSzPts val="770"/>
              <a:buNone/>
            </a:pPr>
            <a:r>
              <a:rPr lang="en" sz="1500">
                <a:latin typeface="Times New Roman"/>
                <a:ea typeface="Times New Roman"/>
                <a:cs typeface="Times New Roman"/>
                <a:sym typeface="Times New Roman"/>
              </a:rPr>
              <a:t>Advantages:</a:t>
            </a:r>
            <a:endParaRPr sz="1500">
              <a:latin typeface="Times New Roman"/>
              <a:ea typeface="Times New Roman"/>
              <a:cs typeface="Times New Roman"/>
              <a:sym typeface="Times New Roman"/>
            </a:endParaRPr>
          </a:p>
          <a:p>
            <a:pPr marL="457200" lvl="0" indent="-323850" algn="l" rtl="0">
              <a:lnSpc>
                <a:spcPct val="105000"/>
              </a:lnSpc>
              <a:spcBef>
                <a:spcPts val="1200"/>
              </a:spcBef>
              <a:spcAft>
                <a:spcPts val="0"/>
              </a:spcAft>
              <a:buSzPts val="1500"/>
              <a:buFont typeface="Times New Roman"/>
              <a:buChar char="●"/>
            </a:pPr>
            <a:r>
              <a:rPr lang="en" sz="1500">
                <a:latin typeface="Times New Roman"/>
                <a:ea typeface="Times New Roman"/>
                <a:cs typeface="Times New Roman"/>
                <a:sym typeface="Times New Roman"/>
              </a:rPr>
              <a:t>Major strength is a fast maximum likelihood tree search algorithm that returns trees with good likelihood scores.</a:t>
            </a:r>
            <a:endParaRPr sz="1500">
              <a:latin typeface="Times New Roman"/>
              <a:ea typeface="Times New Roman"/>
              <a:cs typeface="Times New Roman"/>
              <a:sym typeface="Times New Roman"/>
            </a:endParaRPr>
          </a:p>
          <a:p>
            <a:pPr marL="457200" lvl="0" indent="0" algn="l" rtl="0">
              <a:lnSpc>
                <a:spcPct val="105000"/>
              </a:lnSpc>
              <a:spcBef>
                <a:spcPts val="1200"/>
              </a:spcBef>
              <a:spcAft>
                <a:spcPts val="0"/>
              </a:spcAft>
              <a:buNone/>
            </a:pPr>
            <a:endParaRPr sz="1460"/>
          </a:p>
          <a:p>
            <a:pPr marL="457200" lvl="0" indent="0" algn="l" rtl="0">
              <a:lnSpc>
                <a:spcPct val="105000"/>
              </a:lnSpc>
              <a:spcBef>
                <a:spcPts val="1200"/>
              </a:spcBef>
              <a:spcAft>
                <a:spcPts val="0"/>
              </a:spcAft>
              <a:buSzPts val="770"/>
              <a:buNone/>
            </a:pPr>
            <a:endParaRPr sz="1460"/>
          </a:p>
          <a:p>
            <a:pPr marL="457200" lvl="0" indent="0" algn="l" rtl="0">
              <a:lnSpc>
                <a:spcPct val="105000"/>
              </a:lnSpc>
              <a:spcBef>
                <a:spcPts val="1200"/>
              </a:spcBef>
              <a:spcAft>
                <a:spcPts val="1200"/>
              </a:spcAft>
              <a:buSzPts val="770"/>
              <a:buNone/>
            </a:pPr>
            <a:endParaRPr sz="146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aphicFrame>
        <p:nvGraphicFramePr>
          <p:cNvPr id="156" name="Google Shape;156;p27"/>
          <p:cNvGraphicFramePr/>
          <p:nvPr/>
        </p:nvGraphicFramePr>
        <p:xfrm>
          <a:off x="339600" y="243513"/>
          <a:ext cx="3000000" cy="3000000"/>
        </p:xfrm>
        <a:graphic>
          <a:graphicData uri="http://schemas.openxmlformats.org/drawingml/2006/table">
            <a:tbl>
              <a:tblPr>
                <a:noFill/>
                <a:tableStyleId>{BC9517C4-8829-4A0B-8F85-3A981CD634F7}</a:tableStyleId>
              </a:tblPr>
              <a:tblGrid>
                <a:gridCol w="1660675">
                  <a:extLst>
                    <a:ext uri="{9D8B030D-6E8A-4147-A177-3AD203B41FA5}">
                      <a16:colId xmlns:a16="http://schemas.microsoft.com/office/drawing/2014/main" val="20000"/>
                    </a:ext>
                  </a:extLst>
                </a:gridCol>
                <a:gridCol w="1326225">
                  <a:extLst>
                    <a:ext uri="{9D8B030D-6E8A-4147-A177-3AD203B41FA5}">
                      <a16:colId xmlns:a16="http://schemas.microsoft.com/office/drawing/2014/main" val="20001"/>
                    </a:ext>
                  </a:extLst>
                </a:gridCol>
                <a:gridCol w="1539400">
                  <a:extLst>
                    <a:ext uri="{9D8B030D-6E8A-4147-A177-3AD203B41FA5}">
                      <a16:colId xmlns:a16="http://schemas.microsoft.com/office/drawing/2014/main" val="20002"/>
                    </a:ext>
                  </a:extLst>
                </a:gridCol>
                <a:gridCol w="2185575">
                  <a:extLst>
                    <a:ext uri="{9D8B030D-6E8A-4147-A177-3AD203B41FA5}">
                      <a16:colId xmlns:a16="http://schemas.microsoft.com/office/drawing/2014/main" val="20003"/>
                    </a:ext>
                  </a:extLst>
                </a:gridCol>
                <a:gridCol w="1752925">
                  <a:extLst>
                    <a:ext uri="{9D8B030D-6E8A-4147-A177-3AD203B41FA5}">
                      <a16:colId xmlns:a16="http://schemas.microsoft.com/office/drawing/2014/main" val="20004"/>
                    </a:ext>
                  </a:extLst>
                </a:gridCol>
              </a:tblGrid>
              <a:tr h="352525">
                <a:tc>
                  <a:txBody>
                    <a:bodyPr/>
                    <a:lstStyle/>
                    <a:p>
                      <a:pPr marL="0" lvl="0" indent="0" algn="ctr" rtl="0">
                        <a:spcBef>
                          <a:spcPts val="0"/>
                        </a:spcBef>
                        <a:spcAft>
                          <a:spcPts val="0"/>
                        </a:spcAft>
                        <a:buNone/>
                      </a:pPr>
                      <a:r>
                        <a:rPr lang="en" sz="1200" b="1">
                          <a:solidFill>
                            <a:schemeClr val="dk1"/>
                          </a:solidFill>
                          <a:latin typeface="Average"/>
                          <a:ea typeface="Average"/>
                          <a:cs typeface="Average"/>
                          <a:sym typeface="Average"/>
                        </a:rPr>
                        <a:t>Tool name</a:t>
                      </a:r>
                      <a:endParaRPr sz="1200" b="1">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latin typeface="Average"/>
                          <a:ea typeface="Average"/>
                          <a:cs typeface="Average"/>
                          <a:sym typeface="Average"/>
                        </a:rPr>
                        <a:t>Year of release</a:t>
                      </a:r>
                      <a:endParaRPr sz="1200" b="1">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latin typeface="Average"/>
                          <a:ea typeface="Average"/>
                          <a:cs typeface="Average"/>
                          <a:sym typeface="Average"/>
                        </a:rPr>
                        <a:t>Implementation</a:t>
                      </a:r>
                      <a:endParaRPr sz="1200" b="1">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latin typeface="Average"/>
                          <a:ea typeface="Average"/>
                          <a:cs typeface="Average"/>
                          <a:sym typeface="Average"/>
                        </a:rPr>
                        <a:t>Assembly based/ Read based</a:t>
                      </a:r>
                      <a:endParaRPr sz="1200" b="1">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b="1">
                          <a:solidFill>
                            <a:schemeClr val="dk1"/>
                          </a:solidFill>
                          <a:latin typeface="Average"/>
                          <a:ea typeface="Average"/>
                          <a:cs typeface="Average"/>
                          <a:sym typeface="Average"/>
                        </a:rPr>
                        <a:t>Methodology</a:t>
                      </a:r>
                      <a:endParaRPr sz="1200" b="1">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0"/>
                  </a:ext>
                </a:extLst>
              </a:tr>
              <a:tr h="54567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Lyve-set</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2014</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Perl</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Alignment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lnSpc>
                          <a:spcPct val="115000"/>
                        </a:lnSpc>
                        <a:spcBef>
                          <a:spcPts val="0"/>
                        </a:spcBef>
                        <a:spcAft>
                          <a:spcPts val="1200"/>
                        </a:spcAft>
                        <a:buNone/>
                      </a:pPr>
                      <a:r>
                        <a:rPr lang="en" sz="1200">
                          <a:solidFill>
                            <a:schemeClr val="dk1"/>
                          </a:solidFill>
                          <a:latin typeface="Average"/>
                          <a:ea typeface="Average"/>
                          <a:cs typeface="Average"/>
                          <a:sym typeface="Average"/>
                        </a:rPr>
                        <a:t>Uses hqSNPs to create a phylogeny</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1"/>
                  </a:ext>
                </a:extLst>
              </a:tr>
              <a:tr h="39842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CFSAN</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2014</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Python</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Alignment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Uses SNP alignments to create SNP matrix</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2"/>
                  </a:ext>
                </a:extLst>
              </a:tr>
              <a:tr h="39842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Snippy</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2015</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Perl</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Calling SNPs and indels</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3"/>
                  </a:ext>
                </a:extLst>
              </a:tr>
              <a:tr h="51967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SNV-Phyl 2.0</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2024</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Nextflow</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Alignment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Uses hqSNVs to create a phylogeny</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4"/>
                  </a:ext>
                </a:extLst>
              </a:tr>
              <a:tr h="39842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Mashtree</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2019</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Perl</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800">
                          <a:solidFill>
                            <a:schemeClr val="dk1"/>
                          </a:solidFill>
                          <a:latin typeface="Average"/>
                          <a:ea typeface="Average"/>
                          <a:cs typeface="Average"/>
                          <a:sym typeface="Average"/>
                        </a:rPr>
                        <a:t>Mash-based comparison</a:t>
                      </a:r>
                      <a:endParaRPr sz="8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5"/>
                  </a:ext>
                </a:extLst>
              </a:tr>
              <a:tr h="39842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Sourmash</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2016</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Rust</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FracMinHash</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6"/>
                  </a:ext>
                </a:extLst>
              </a:tr>
              <a:tr h="475200">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Skmer</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2019</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Python</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K-mer &amp; Jaccard index</a:t>
                      </a:r>
                      <a:endParaRPr sz="10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7"/>
                  </a:ext>
                </a:extLst>
              </a:tr>
              <a:tr h="39842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Co-phylog</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2013</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 and Perl</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C-gram &amp; O-gram</a:t>
                      </a:r>
                      <a:endParaRPr sz="12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8"/>
                  </a:ext>
                </a:extLst>
              </a:tr>
              <a:tr h="519675">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RaxML</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2023</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C++</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Read based</a:t>
                      </a:r>
                      <a:endParaRPr sz="1200">
                        <a:solidFill>
                          <a:schemeClr val="dk1"/>
                        </a:solidFill>
                        <a:latin typeface="Average"/>
                        <a:ea typeface="Average"/>
                        <a:cs typeface="Average"/>
                        <a:sym typeface="Average"/>
                      </a:endParaRPr>
                    </a:p>
                  </a:txBody>
                  <a:tcPr marL="91425" marR="91425" marT="91425" marB="91425"/>
                </a:tc>
                <a:tc>
                  <a:txBody>
                    <a:bodyPr/>
                    <a:lstStyle/>
                    <a:p>
                      <a:pPr marL="0" lvl="0" indent="0" algn="ctr" rtl="0">
                        <a:spcBef>
                          <a:spcPts val="0"/>
                        </a:spcBef>
                        <a:spcAft>
                          <a:spcPts val="0"/>
                        </a:spcAft>
                        <a:buNone/>
                      </a:pPr>
                      <a:r>
                        <a:rPr lang="en" sz="1200">
                          <a:solidFill>
                            <a:schemeClr val="dk1"/>
                          </a:solidFill>
                          <a:latin typeface="Average"/>
                          <a:ea typeface="Average"/>
                          <a:cs typeface="Average"/>
                          <a:sym typeface="Average"/>
                        </a:rPr>
                        <a:t>Subtree Pruning and Regrafting</a:t>
                      </a:r>
                      <a:r>
                        <a:rPr lang="en" sz="1200">
                          <a:solidFill>
                            <a:srgbClr val="E6EDF3"/>
                          </a:solidFill>
                          <a:highlight>
                            <a:srgbClr val="0D1117"/>
                          </a:highlight>
                        </a:rPr>
                        <a:t> </a:t>
                      </a:r>
                      <a:endParaRPr sz="1100">
                        <a:solidFill>
                          <a:schemeClr val="dk1"/>
                        </a:solidFill>
                        <a:latin typeface="Average"/>
                        <a:ea typeface="Average"/>
                        <a:cs typeface="Average"/>
                        <a:sym typeface="Average"/>
                      </a:endParaRPr>
                    </a:p>
                  </a:txBody>
                  <a:tcPr marL="91425" marR="91425" marT="91425" marB="91425"/>
                </a:tc>
                <a:extLst>
                  <a:ext uri="{0D108BD9-81ED-4DB2-BD59-A6C34878D82A}">
                    <a16:rowId xmlns:a16="http://schemas.microsoft.com/office/drawing/2014/main" val="10009"/>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Metrics for Comparison of Tools</a:t>
            </a:r>
            <a:endParaRPr/>
          </a:p>
        </p:txBody>
      </p:sp>
      <p:sp>
        <p:nvSpPr>
          <p:cNvPr id="162" name="Google Shape;16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Ease of use</a:t>
            </a:r>
            <a:endParaRPr/>
          </a:p>
          <a:p>
            <a:pPr marL="457200" lvl="0" indent="-342900" algn="l" rtl="0">
              <a:spcBef>
                <a:spcPts val="0"/>
              </a:spcBef>
              <a:spcAft>
                <a:spcPts val="0"/>
              </a:spcAft>
              <a:buSzPts val="1800"/>
              <a:buAutoNum type="arabicPeriod"/>
            </a:pPr>
            <a:r>
              <a:rPr lang="en"/>
              <a:t>Time taken</a:t>
            </a:r>
            <a:endParaRPr/>
          </a:p>
          <a:p>
            <a:pPr marL="457200" lvl="0" indent="-342900" algn="l" rtl="0">
              <a:spcBef>
                <a:spcPts val="0"/>
              </a:spcBef>
              <a:spcAft>
                <a:spcPts val="0"/>
              </a:spcAft>
              <a:buSzPts val="1800"/>
              <a:buAutoNum type="arabicPeriod"/>
            </a:pPr>
            <a:r>
              <a:rPr lang="en"/>
              <a:t>Documentation</a:t>
            </a:r>
            <a:endParaRPr/>
          </a:p>
          <a:p>
            <a:pPr marL="457200" lvl="0" indent="-342900" algn="l" rtl="0">
              <a:spcBef>
                <a:spcPts val="0"/>
              </a:spcBef>
              <a:spcAft>
                <a:spcPts val="0"/>
              </a:spcAft>
              <a:buSzPts val="1800"/>
              <a:buAutoNum type="arabicPeriod"/>
            </a:pPr>
            <a:r>
              <a:rPr lang="en"/>
              <a:t>Dependencies - use on personal system</a:t>
            </a:r>
            <a:endParaRPr/>
          </a:p>
          <a:p>
            <a:pPr marL="457200" lvl="0" indent="-342900" algn="l" rtl="0">
              <a:spcBef>
                <a:spcPts val="0"/>
              </a:spcBef>
              <a:spcAft>
                <a:spcPts val="0"/>
              </a:spcAft>
              <a:buSzPts val="1800"/>
              <a:buAutoNum type="arabicPeriod"/>
            </a:pPr>
            <a:r>
              <a:rPr lang="en"/>
              <a:t>Comprehensiveness of output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Antibiotic Resistance and Virulence Profiles</a:t>
            </a:r>
            <a:endParaRPr/>
          </a:p>
        </p:txBody>
      </p:sp>
      <p:sp>
        <p:nvSpPr>
          <p:cNvPr id="168" name="Google Shape;168;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Results from Team 2 - VFDB and CARD-RGI</a:t>
            </a:r>
            <a:endParaRPr/>
          </a:p>
          <a:p>
            <a:pPr marL="457200" lvl="0" indent="-342900" algn="l" rtl="0">
              <a:spcBef>
                <a:spcPts val="0"/>
              </a:spcBef>
              <a:spcAft>
                <a:spcPts val="0"/>
              </a:spcAft>
              <a:buSzPts val="1800"/>
              <a:buChar char="●"/>
            </a:pPr>
            <a:r>
              <a:rPr lang="en"/>
              <a:t>Results from Team 3 - ABRicate</a:t>
            </a:r>
            <a:endParaRPr/>
          </a:p>
          <a:p>
            <a:pPr marL="457200" lvl="0" indent="-342900" algn="l" rtl="0">
              <a:spcBef>
                <a:spcPts val="0"/>
              </a:spcBef>
              <a:spcAft>
                <a:spcPts val="0"/>
              </a:spcAft>
              <a:buSzPts val="1800"/>
              <a:buChar char="●"/>
            </a:pPr>
            <a:r>
              <a:rPr lang="en"/>
              <a:t>Short Read Sequence Typing for Bacterial Pathogens (SRST2)</a:t>
            </a:r>
            <a:endParaRPr/>
          </a:p>
          <a:p>
            <a:pPr marL="914400" lvl="1" indent="-317500" algn="l" rtl="0">
              <a:spcBef>
                <a:spcPts val="0"/>
              </a:spcBef>
              <a:spcAft>
                <a:spcPts val="0"/>
              </a:spcAft>
              <a:buSzPts val="1400"/>
              <a:buChar char="○"/>
            </a:pPr>
            <a:r>
              <a:rPr lang="en"/>
              <a:t>Input:</a:t>
            </a:r>
            <a:endParaRPr/>
          </a:p>
          <a:p>
            <a:pPr marL="1371600" lvl="2" indent="-317500" algn="l" rtl="0">
              <a:spcBef>
                <a:spcPts val="0"/>
              </a:spcBef>
              <a:spcAft>
                <a:spcPts val="0"/>
              </a:spcAft>
              <a:buSzPts val="1400"/>
              <a:buChar char="■"/>
            </a:pPr>
            <a:r>
              <a:rPr lang="en"/>
              <a:t>Illumina sequence data</a:t>
            </a:r>
            <a:endParaRPr/>
          </a:p>
          <a:p>
            <a:pPr marL="1371600" lvl="2" indent="-317500" algn="l" rtl="0">
              <a:spcBef>
                <a:spcPts val="0"/>
              </a:spcBef>
              <a:spcAft>
                <a:spcPts val="0"/>
              </a:spcAft>
              <a:buSzPts val="1400"/>
              <a:buChar char="■"/>
            </a:pPr>
            <a:r>
              <a:rPr lang="en"/>
              <a:t>MLST database and/or a database of gene sequences (e.g. resistance genes, virulence genes, etc) </a:t>
            </a:r>
            <a:endParaRPr/>
          </a:p>
          <a:p>
            <a:pPr marL="914400" lvl="1" indent="-317500" algn="l" rtl="0">
              <a:spcBef>
                <a:spcPts val="0"/>
              </a:spcBef>
              <a:spcAft>
                <a:spcPts val="0"/>
              </a:spcAft>
              <a:buSzPts val="1400"/>
              <a:buChar char="○"/>
            </a:pPr>
            <a:r>
              <a:rPr lang="en"/>
              <a:t>Output: presence of STs and/or reference genes.</a:t>
            </a:r>
            <a:endParaRPr/>
          </a:p>
          <a:p>
            <a:pPr marL="914400" lvl="1" indent="-317500" algn="l" rtl="0">
              <a:spcBef>
                <a:spcPts val="0"/>
              </a:spcBef>
              <a:spcAft>
                <a:spcPts val="0"/>
              </a:spcAft>
              <a:buSzPts val="1400"/>
              <a:buChar char="○"/>
            </a:pPr>
            <a:r>
              <a:rPr lang="en"/>
              <a:t>Antibiotic resistance - ARG-Annot database</a:t>
            </a:r>
            <a:endParaRPr/>
          </a:p>
          <a:p>
            <a:pPr marL="914400" lvl="1" indent="-317500" algn="l" rtl="0">
              <a:spcBef>
                <a:spcPts val="0"/>
              </a:spcBef>
              <a:spcAft>
                <a:spcPts val="0"/>
              </a:spcAft>
              <a:buSzPts val="1400"/>
              <a:buChar char="○"/>
            </a:pPr>
            <a:r>
              <a:rPr lang="en"/>
              <a:t>Plasmids - PlasmidFinder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80" name="Google Shape;180;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AutoNum type="arabicPeriod"/>
            </a:pPr>
            <a:r>
              <a:rPr lang="en" sz="1200"/>
              <a:t>Sarmashghi, S., Bohmann, K., P. Gilbert, M.T. et al. Skmer: assembly-free and alignment-free sample identification using genome skims. Genome Biol 20, 34 (2019). </a:t>
            </a:r>
            <a:r>
              <a:rPr lang="en" sz="1200" u="sng">
                <a:solidFill>
                  <a:schemeClr val="hlink"/>
                </a:solidFill>
                <a:hlinkClick r:id="rId3"/>
              </a:rPr>
              <a:t>https://doi.org/10.1186/s13059-019-1632-4</a:t>
            </a:r>
            <a:endParaRPr sz="1200"/>
          </a:p>
          <a:p>
            <a:pPr marL="457200" lvl="0" indent="-304800" algn="l" rtl="0">
              <a:spcBef>
                <a:spcPts val="0"/>
              </a:spcBef>
              <a:spcAft>
                <a:spcPts val="0"/>
              </a:spcAft>
              <a:buSzPts val="1200"/>
              <a:buAutoNum type="arabicPeriod"/>
            </a:pPr>
            <a:r>
              <a:rPr lang="en" sz="1200"/>
              <a:t>Yi, H., &amp; Jin, L. (2013). Co-phylog: An assembly-free phylogenomic approach for closely related organisms. Nucleic Acids Research, 41(7), e75. </a:t>
            </a:r>
            <a:r>
              <a:rPr lang="en" sz="1200" u="sng">
                <a:solidFill>
                  <a:schemeClr val="hlink"/>
                </a:solidFill>
                <a:hlinkClick r:id="rId4"/>
              </a:rPr>
              <a:t>https://doi.org/10.1093/nar/gkt003</a:t>
            </a:r>
            <a:endParaRPr sz="1200"/>
          </a:p>
          <a:p>
            <a:pPr marL="457200" lvl="0" indent="-304800" algn="l" rtl="0">
              <a:spcBef>
                <a:spcPts val="0"/>
              </a:spcBef>
              <a:spcAft>
                <a:spcPts val="0"/>
              </a:spcAft>
              <a:buSzPts val="1200"/>
              <a:buAutoNum type="arabicPeriod"/>
            </a:pPr>
            <a:r>
              <a:rPr lang="en" sz="1200"/>
              <a:t>Hagey J. SNVPhyl Nextflow. 2022-21-4.</a:t>
            </a:r>
            <a:r>
              <a:rPr lang="en" sz="1200">
                <a:solidFill>
                  <a:srgbClr val="636C76"/>
                </a:solidFill>
              </a:rPr>
              <a:t> </a:t>
            </a:r>
            <a:r>
              <a:rPr lang="en" sz="1200" u="sng">
                <a:solidFill>
                  <a:schemeClr val="hlink"/>
                </a:solidFill>
                <a:hlinkClick r:id="rId5"/>
              </a:rPr>
              <a:t>https://github.com/DHQP/SNVPhyl_Nextflow/</a:t>
            </a:r>
            <a:r>
              <a:rPr lang="en" sz="1200">
                <a:solidFill>
                  <a:srgbClr val="636C76"/>
                </a:solidFill>
              </a:rPr>
              <a:t>.</a:t>
            </a:r>
            <a:endParaRPr sz="1200"/>
          </a:p>
          <a:p>
            <a:pPr marL="457200" lvl="0" indent="-304800" algn="l" rtl="0">
              <a:spcBef>
                <a:spcPts val="0"/>
              </a:spcBef>
              <a:spcAft>
                <a:spcPts val="0"/>
              </a:spcAft>
              <a:buSzPts val="1200"/>
              <a:buAutoNum type="arabicPeriod"/>
            </a:pPr>
            <a:r>
              <a:rPr lang="en" sz="1200"/>
              <a:t>Petkau A, Mabon P, Sieffert C, Knox N, Cabral J, Iskander M, Iskander M, Weedmark K, Zaheer R, Katz L, Nadon C, Reimer A, Taboada E, Beiko R, Hsiao W, Brinkman F, Graham M, Van Domselaar G. </a:t>
            </a:r>
            <a:r>
              <a:rPr lang="en" sz="1200">
                <a:uFill>
                  <a:noFill/>
                </a:uFill>
                <a:hlinkClick r:id="rId6"/>
              </a:rPr>
              <a:t>SNVPhyl: a single nucleotide variant phylogenomics pipeline for microbial genomic epidemiology</a:t>
            </a:r>
            <a:r>
              <a:rPr lang="en" sz="1200"/>
              <a:t>. 08/06/2017. </a:t>
            </a:r>
            <a:r>
              <a:rPr lang="en" sz="1200" i="1"/>
              <a:t>M Gen</a:t>
            </a:r>
            <a:r>
              <a:rPr lang="en" sz="1200"/>
              <a:t> 3(6): doi:</a:t>
            </a:r>
            <a:r>
              <a:rPr lang="en" sz="1200">
                <a:uFill>
                  <a:noFill/>
                </a:uFill>
                <a:hlinkClick r:id="rId7"/>
              </a:rPr>
              <a:t>10.1099/mgen.0.000116</a:t>
            </a:r>
            <a:r>
              <a:rPr lang="en" sz="1200"/>
              <a:t>.</a:t>
            </a:r>
            <a:endParaRPr sz="1200">
              <a:solidFill>
                <a:schemeClr val="accent5"/>
              </a:solidFill>
            </a:endParaRPr>
          </a:p>
          <a:p>
            <a:pPr marL="457200" lvl="0" indent="-304800" algn="l" rtl="0">
              <a:spcBef>
                <a:spcPts val="0"/>
              </a:spcBef>
              <a:spcAft>
                <a:spcPts val="0"/>
              </a:spcAft>
              <a:buSzPts val="1200"/>
              <a:buAutoNum type="arabicPeriod"/>
            </a:pPr>
            <a:r>
              <a:rPr lang="en" sz="1200"/>
              <a:t>Katz LS, Griswold T, Williams-Newkirk AJ, Wagner D, Petkau A, Sieffert C, Van Domselaar G, Deng X, Carleton HA. A Comparative Analysis of the Lyve-SET Phylogenomics Pipeline for Genomic Epidemiology of Foodborne Pathogens. Front Microbiol. 2017 Mar 13;8:375. doi: 10.3389/fmicb.2017.00375. PMID: 28348549; PMCID: PMC5346554. </a:t>
            </a:r>
            <a:r>
              <a:rPr lang="en" sz="1200">
                <a:solidFill>
                  <a:schemeClr val="accent5"/>
                </a:solidFill>
              </a:rPr>
              <a:t>https://github.com/lskatz/lyve-SET/</a:t>
            </a:r>
            <a:endParaRPr sz="1200"/>
          </a:p>
          <a:p>
            <a:pPr marL="457200" lvl="0" indent="-304800" algn="l" rtl="0">
              <a:spcBef>
                <a:spcPts val="0"/>
              </a:spcBef>
              <a:spcAft>
                <a:spcPts val="0"/>
              </a:spcAft>
              <a:buSzPts val="1200"/>
              <a:buAutoNum type="arabicPeriod"/>
            </a:pPr>
            <a:r>
              <a:rPr lang="en" sz="1200">
                <a:uFill>
                  <a:noFill/>
                </a:uFill>
                <a:hlinkClick r:id="rId8"/>
              </a:rPr>
              <a:t>Davis S, Pettengill JB, Luo Y, Payne J, Shpuntoff A, Rand H, Strain E. (2015) CFSAN SNP Pipeline: an automated method for constructing SNP matrices from next-generation sequence data. PeerJ Computer Science 1:e20 https://doi.org/10.7717/peerj-cs.20</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2"/>
          <p:cNvSpPr txBox="1">
            <a:spLocks noGrp="1"/>
          </p:cNvSpPr>
          <p:nvPr>
            <p:ph type="title"/>
          </p:nvPr>
        </p:nvSpPr>
        <p:spPr>
          <a:xfrm>
            <a:off x="645900" y="2141250"/>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600"/>
              <a:t>Thank you!</a:t>
            </a:r>
            <a:endParaRPr sz="4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Agenda</a:t>
            </a:r>
            <a:endParaRPr/>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Overview</a:t>
            </a:r>
            <a:endParaRPr/>
          </a:p>
          <a:p>
            <a:pPr marL="457200" lvl="0" indent="-342900" algn="l" rtl="0">
              <a:spcBef>
                <a:spcPts val="0"/>
              </a:spcBef>
              <a:spcAft>
                <a:spcPts val="0"/>
              </a:spcAft>
              <a:buSzPts val="1800"/>
              <a:buChar char="●"/>
            </a:pPr>
            <a:r>
              <a:rPr lang="en"/>
              <a:t>Tool Selection and Discussion</a:t>
            </a:r>
            <a:endParaRPr/>
          </a:p>
          <a:p>
            <a:pPr marL="457200" lvl="0" indent="-342900" algn="l" rtl="0">
              <a:spcBef>
                <a:spcPts val="0"/>
              </a:spcBef>
              <a:spcAft>
                <a:spcPts val="0"/>
              </a:spcAft>
              <a:buSzPts val="1800"/>
              <a:buChar char="●"/>
            </a:pPr>
            <a:r>
              <a:rPr lang="en"/>
              <a:t>Tools Comparison</a:t>
            </a:r>
            <a:endParaRPr/>
          </a:p>
          <a:p>
            <a:pPr marL="457200" lvl="0" indent="-342900" algn="l" rtl="0">
              <a:spcBef>
                <a:spcPts val="0"/>
              </a:spcBef>
              <a:spcAft>
                <a:spcPts val="0"/>
              </a:spcAft>
              <a:buSzPts val="1800"/>
              <a:buChar char="●"/>
            </a:pPr>
            <a:r>
              <a:rPr lang="en"/>
              <a:t>Evaluation Metrics</a:t>
            </a:r>
            <a:endParaRPr/>
          </a:p>
          <a:p>
            <a:pPr marL="457200" lvl="0" indent="-342900" algn="l" rtl="0">
              <a:spcBef>
                <a:spcPts val="0"/>
              </a:spcBef>
              <a:spcAft>
                <a:spcPts val="0"/>
              </a:spcAft>
              <a:buSzPts val="1800"/>
              <a:buChar char="●"/>
            </a:pPr>
            <a:r>
              <a:rPr lang="en"/>
              <a:t>Virulence and Antibiotic Resistance Profiles</a:t>
            </a:r>
            <a:endParaRPr/>
          </a:p>
          <a:p>
            <a:pPr marL="457200" lvl="0" indent="-342900" algn="l" rtl="0">
              <a:spcBef>
                <a:spcPts val="0"/>
              </a:spcBef>
              <a:spcAft>
                <a:spcPts val="0"/>
              </a:spcAft>
              <a:buSzPts val="1800"/>
              <a:buChar char="●"/>
            </a:pPr>
            <a:r>
              <a:rPr lang="en"/>
              <a:t>Task Delegation</a:t>
            </a:r>
            <a:endParaRPr/>
          </a:p>
          <a:p>
            <a:pPr marL="457200" lvl="0" indent="-342900" algn="l" rtl="0">
              <a:spcBef>
                <a:spcPts val="0"/>
              </a:spcBef>
              <a:spcAft>
                <a:spcPts val="0"/>
              </a:spcAft>
              <a:buSzPts val="1800"/>
              <a:buChar char="●"/>
            </a:pPr>
            <a:r>
              <a:rPr lang="en"/>
              <a:t>References</a:t>
            </a:r>
            <a:endParaRPr/>
          </a:p>
          <a:p>
            <a:pPr marL="457200" lvl="0" indent="0" algn="l" rtl="0">
              <a:spcBef>
                <a:spcPts val="1200"/>
              </a:spcBef>
              <a:spcAft>
                <a:spcPts val="1200"/>
              </a:spcAft>
              <a:buNone/>
            </a:pPr>
            <a:endParaRPr/>
          </a:p>
        </p:txBody>
      </p:sp>
      <p:cxnSp>
        <p:nvCxnSpPr>
          <p:cNvPr id="67" name="Google Shape;67;p14"/>
          <p:cNvCxnSpPr/>
          <p:nvPr/>
        </p:nvCxnSpPr>
        <p:spPr>
          <a:xfrm rot="10800000" flipH="1">
            <a:off x="6026900" y="1063175"/>
            <a:ext cx="1591500" cy="10494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68" name="Google Shape;68;p14"/>
          <p:cNvCxnSpPr/>
          <p:nvPr/>
        </p:nvCxnSpPr>
        <p:spPr>
          <a:xfrm rot="10800000" flipH="1">
            <a:off x="7566500" y="474875"/>
            <a:ext cx="864900" cy="5883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69" name="Google Shape;69;p14"/>
          <p:cNvCxnSpPr/>
          <p:nvPr/>
        </p:nvCxnSpPr>
        <p:spPr>
          <a:xfrm>
            <a:off x="7578050" y="1063125"/>
            <a:ext cx="841800" cy="5997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70" name="Google Shape;70;p14"/>
          <p:cNvCxnSpPr/>
          <p:nvPr/>
        </p:nvCxnSpPr>
        <p:spPr>
          <a:xfrm>
            <a:off x="6090350" y="2112575"/>
            <a:ext cx="1464600" cy="11532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71" name="Google Shape;71;p14"/>
          <p:cNvCxnSpPr/>
          <p:nvPr/>
        </p:nvCxnSpPr>
        <p:spPr>
          <a:xfrm rot="10800000" flipH="1">
            <a:off x="7554950" y="2516075"/>
            <a:ext cx="830400" cy="7497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72" name="Google Shape;72;p14"/>
          <p:cNvCxnSpPr/>
          <p:nvPr/>
        </p:nvCxnSpPr>
        <p:spPr>
          <a:xfrm>
            <a:off x="7572350" y="3265775"/>
            <a:ext cx="795600" cy="611100"/>
          </a:xfrm>
          <a:prstGeom prst="bentConnector3">
            <a:avLst>
              <a:gd name="adj1" fmla="val 50000"/>
            </a:avLst>
          </a:prstGeom>
          <a:noFill/>
          <a:ln w="38100" cap="flat" cmpd="sng">
            <a:solidFill>
              <a:schemeClr val="dk2"/>
            </a:solidFill>
            <a:prstDash val="solid"/>
            <a:round/>
            <a:headEnd type="none" w="med" len="med"/>
            <a:tailEnd type="none" w="med" len="med"/>
          </a:ln>
        </p:spPr>
      </p:cxnSp>
      <p:cxnSp>
        <p:nvCxnSpPr>
          <p:cNvPr id="73" name="Google Shape;73;p14"/>
          <p:cNvCxnSpPr/>
          <p:nvPr/>
        </p:nvCxnSpPr>
        <p:spPr>
          <a:xfrm>
            <a:off x="7968200" y="3269975"/>
            <a:ext cx="474000" cy="9600"/>
          </a:xfrm>
          <a:prstGeom prst="straightConnector1">
            <a:avLst/>
          </a:prstGeom>
          <a:noFill/>
          <a:ln w="38100" cap="flat" cmpd="sng">
            <a:solidFill>
              <a:schemeClr val="dk2"/>
            </a:solidFill>
            <a:prstDash val="solid"/>
            <a:round/>
            <a:headEnd type="none" w="med" len="med"/>
            <a:tailEnd type="none" w="med" len="med"/>
          </a:ln>
        </p:spPr>
      </p:cxnSp>
      <p:sp>
        <p:nvSpPr>
          <p:cNvPr id="74" name="Google Shape;74;p14"/>
          <p:cNvSpPr/>
          <p:nvPr/>
        </p:nvSpPr>
        <p:spPr>
          <a:xfrm>
            <a:off x="5800075" y="1964175"/>
            <a:ext cx="290400" cy="268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cxnSp>
        <p:nvCxnSpPr>
          <p:cNvPr id="75" name="Google Shape;75;p14"/>
          <p:cNvCxnSpPr/>
          <p:nvPr/>
        </p:nvCxnSpPr>
        <p:spPr>
          <a:xfrm>
            <a:off x="6817325" y="2112575"/>
            <a:ext cx="388500" cy="0"/>
          </a:xfrm>
          <a:prstGeom prst="straightConnector1">
            <a:avLst/>
          </a:prstGeom>
          <a:noFill/>
          <a:ln w="38100"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Overview</a:t>
            </a:r>
            <a:endParaRPr/>
          </a:p>
        </p:txBody>
      </p:sp>
      <p:sp>
        <p:nvSpPr>
          <p:cNvPr id="81" name="Google Shape;8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Perform comparative studies to infer relatedness among our 28 assigned samples.</a:t>
            </a:r>
            <a:endParaRPr/>
          </a:p>
          <a:p>
            <a:pPr marL="457200" lvl="0" indent="-342900" algn="l" rtl="0">
              <a:spcBef>
                <a:spcPts val="0"/>
              </a:spcBef>
              <a:spcAft>
                <a:spcPts val="0"/>
              </a:spcAft>
              <a:buSzPts val="1800"/>
              <a:buChar char="●"/>
            </a:pPr>
            <a:r>
              <a:rPr lang="en"/>
              <a:t>Select and compare software tools available for genomic comparison and phylogenetics analysis.</a:t>
            </a:r>
            <a:endParaRPr/>
          </a:p>
          <a:p>
            <a:pPr marL="457200" lvl="0" indent="-342900" algn="l" rtl="0">
              <a:spcBef>
                <a:spcPts val="0"/>
              </a:spcBef>
              <a:spcAft>
                <a:spcPts val="0"/>
              </a:spcAft>
              <a:buSzPts val="1800"/>
              <a:buChar char="●"/>
            </a:pPr>
            <a:r>
              <a:rPr lang="en"/>
              <a:t>Use the created phylogenetic tree to analyze the samples involved in the outbreak and differentiate them from the outliers.</a:t>
            </a:r>
            <a:endParaRPr/>
          </a:p>
          <a:p>
            <a:pPr marL="457200" lvl="0" indent="-342900" algn="l" rtl="0">
              <a:spcBef>
                <a:spcPts val="0"/>
              </a:spcBef>
              <a:spcAft>
                <a:spcPts val="0"/>
              </a:spcAft>
              <a:buSzPts val="1800"/>
              <a:buChar char="●"/>
            </a:pPr>
            <a:r>
              <a:rPr lang="en"/>
              <a:t>Understand the virulence and antibiotic resistance profiles of these pathogens.</a:t>
            </a:r>
            <a:endParaRPr/>
          </a:p>
          <a:p>
            <a:pPr marL="457200" lvl="0" indent="-342900" algn="l" rtl="0">
              <a:spcBef>
                <a:spcPts val="0"/>
              </a:spcBef>
              <a:spcAft>
                <a:spcPts val="0"/>
              </a:spcAft>
              <a:buSzPts val="1800"/>
              <a:buChar char="●"/>
            </a:pPr>
            <a:r>
              <a:rPr lang="en"/>
              <a:t>Carry out literature survey on outbreak response, containment strategies and effective treatment options.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Tools selected for comparative analysis</a:t>
            </a:r>
            <a:endParaRPr/>
          </a:p>
        </p:txBody>
      </p:sp>
      <p:sp>
        <p:nvSpPr>
          <p:cNvPr id="87" name="Google Shape;87;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Lyve-set</a:t>
            </a:r>
            <a:endParaRPr/>
          </a:p>
          <a:p>
            <a:pPr marL="457200" lvl="0" indent="-342900" algn="l" rtl="0">
              <a:spcBef>
                <a:spcPts val="0"/>
              </a:spcBef>
              <a:spcAft>
                <a:spcPts val="0"/>
              </a:spcAft>
              <a:buSzPts val="1800"/>
              <a:buChar char="●"/>
            </a:pPr>
            <a:r>
              <a:rPr lang="en"/>
              <a:t>CFSAN</a:t>
            </a:r>
            <a:endParaRPr/>
          </a:p>
          <a:p>
            <a:pPr marL="457200" lvl="0" indent="-342900" algn="l" rtl="0">
              <a:spcBef>
                <a:spcPts val="0"/>
              </a:spcBef>
              <a:spcAft>
                <a:spcPts val="0"/>
              </a:spcAft>
              <a:buSzPts val="1800"/>
              <a:buChar char="●"/>
            </a:pPr>
            <a:r>
              <a:rPr lang="en"/>
              <a:t>Snippy</a:t>
            </a:r>
            <a:endParaRPr/>
          </a:p>
          <a:p>
            <a:pPr marL="457200" lvl="0" indent="-342900" algn="l" rtl="0">
              <a:spcBef>
                <a:spcPts val="0"/>
              </a:spcBef>
              <a:spcAft>
                <a:spcPts val="0"/>
              </a:spcAft>
              <a:buSzPts val="1800"/>
              <a:buChar char="●"/>
            </a:pPr>
            <a:r>
              <a:rPr lang="en"/>
              <a:t>SNV-Phyl</a:t>
            </a:r>
            <a:endParaRPr/>
          </a:p>
          <a:p>
            <a:pPr marL="457200" lvl="0" indent="-342900" algn="l" rtl="0">
              <a:spcBef>
                <a:spcPts val="0"/>
              </a:spcBef>
              <a:spcAft>
                <a:spcPts val="0"/>
              </a:spcAft>
              <a:buSzPts val="1800"/>
              <a:buChar char="●"/>
            </a:pPr>
            <a:r>
              <a:rPr lang="en"/>
              <a:t>Mashtree</a:t>
            </a:r>
            <a:endParaRPr/>
          </a:p>
          <a:p>
            <a:pPr marL="457200" lvl="0" indent="-342900" algn="l" rtl="0">
              <a:spcBef>
                <a:spcPts val="0"/>
              </a:spcBef>
              <a:spcAft>
                <a:spcPts val="0"/>
              </a:spcAft>
              <a:buSzPts val="1800"/>
              <a:buChar char="●"/>
            </a:pPr>
            <a:r>
              <a:rPr lang="en"/>
              <a:t>Sourmash</a:t>
            </a:r>
            <a:endParaRPr/>
          </a:p>
          <a:p>
            <a:pPr marL="457200" lvl="0" indent="-342900" algn="l" rtl="0">
              <a:spcBef>
                <a:spcPts val="0"/>
              </a:spcBef>
              <a:spcAft>
                <a:spcPts val="0"/>
              </a:spcAft>
              <a:buSzPts val="1800"/>
              <a:buChar char="●"/>
            </a:pPr>
            <a:r>
              <a:rPr lang="en"/>
              <a:t>Skmer</a:t>
            </a:r>
            <a:endParaRPr/>
          </a:p>
          <a:p>
            <a:pPr marL="457200" lvl="0" indent="-342900" algn="l" rtl="0">
              <a:spcBef>
                <a:spcPts val="0"/>
              </a:spcBef>
              <a:spcAft>
                <a:spcPts val="0"/>
              </a:spcAft>
              <a:buSzPts val="1800"/>
              <a:buChar char="●"/>
            </a:pPr>
            <a:r>
              <a:rPr lang="en"/>
              <a:t>Co-phylog</a:t>
            </a:r>
            <a:endParaRPr/>
          </a:p>
          <a:p>
            <a:pPr marL="457200" lvl="0" indent="-342900" algn="l" rtl="0">
              <a:spcBef>
                <a:spcPts val="0"/>
              </a:spcBef>
              <a:spcAft>
                <a:spcPts val="0"/>
              </a:spcAft>
              <a:buSzPts val="1800"/>
              <a:buChar char="●"/>
            </a:pPr>
            <a:r>
              <a:rPr lang="en"/>
              <a:t>RaxML</a:t>
            </a:r>
            <a:endParaRPr/>
          </a:p>
        </p:txBody>
      </p:sp>
      <p:pic>
        <p:nvPicPr>
          <p:cNvPr id="88" name="Google Shape;88;p16"/>
          <p:cNvPicPr preferRelativeResize="0"/>
          <p:nvPr/>
        </p:nvPicPr>
        <p:blipFill>
          <a:blip r:embed="rId3">
            <a:alphaModFix/>
          </a:blip>
          <a:stretch>
            <a:fillRect/>
          </a:stretch>
        </p:blipFill>
        <p:spPr>
          <a:xfrm>
            <a:off x="5176300" y="1445850"/>
            <a:ext cx="2666951" cy="26669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Snippy</a:t>
            </a:r>
            <a:endParaRPr/>
          </a:p>
        </p:txBody>
      </p:sp>
      <p:sp>
        <p:nvSpPr>
          <p:cNvPr id="94" name="Google Shape;94;p17"/>
          <p:cNvSpPr txBox="1">
            <a:spLocks noGrp="1"/>
          </p:cNvSpPr>
          <p:nvPr>
            <p:ph type="body" idx="4294967295"/>
          </p:nvPr>
        </p:nvSpPr>
        <p:spPr>
          <a:xfrm>
            <a:off x="311700" y="1152475"/>
            <a:ext cx="8520600" cy="34164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r>
              <a:rPr lang="en" sz="4223"/>
              <a:t>Input: a reference genome(FASTA, Genbank) and sequence read files(FASTQ or FASTA)</a:t>
            </a:r>
            <a:endParaRPr sz="4223"/>
          </a:p>
          <a:p>
            <a:pPr marL="0" lvl="0" indent="0" algn="l" rtl="0">
              <a:spcBef>
                <a:spcPts val="1200"/>
              </a:spcBef>
              <a:spcAft>
                <a:spcPts val="0"/>
              </a:spcAft>
              <a:buNone/>
            </a:pPr>
            <a:r>
              <a:rPr lang="en" sz="4223"/>
              <a:t>Output:  Alignment of the Core SNPS, Additional information on substitutions and indel sites, Output can be used to build a tree</a:t>
            </a:r>
            <a:endParaRPr sz="4223"/>
          </a:p>
          <a:p>
            <a:pPr marL="0" lvl="0" indent="0" algn="l" rtl="0">
              <a:spcBef>
                <a:spcPts val="1200"/>
              </a:spcBef>
              <a:spcAft>
                <a:spcPts val="0"/>
              </a:spcAft>
              <a:buNone/>
            </a:pPr>
            <a:r>
              <a:rPr lang="en" sz="4223"/>
              <a:t>Method:</a:t>
            </a:r>
            <a:endParaRPr sz="4223"/>
          </a:p>
          <a:p>
            <a:pPr marL="457200" lvl="0" indent="-315753" algn="l" rtl="0">
              <a:spcBef>
                <a:spcPts val="1200"/>
              </a:spcBef>
              <a:spcAft>
                <a:spcPts val="0"/>
              </a:spcAft>
              <a:buSzPct val="100000"/>
              <a:buChar char="●"/>
            </a:pPr>
            <a:r>
              <a:rPr lang="en" sz="4223"/>
              <a:t>Maps the NGS reads to the reference genome to identify regions of similarity and difference.</a:t>
            </a:r>
            <a:endParaRPr sz="4223"/>
          </a:p>
          <a:p>
            <a:pPr marL="457200" lvl="0" indent="-315753" algn="l" rtl="0">
              <a:spcBef>
                <a:spcPts val="0"/>
              </a:spcBef>
              <a:spcAft>
                <a:spcPts val="0"/>
              </a:spcAft>
              <a:buSzPct val="100000"/>
              <a:buChar char="●"/>
            </a:pPr>
            <a:r>
              <a:rPr lang="en" sz="4223"/>
              <a:t>Identifies both substitutions (SNPs) and insertions/deletions (indels) from the mapped reads.</a:t>
            </a:r>
            <a:endParaRPr sz="4223"/>
          </a:p>
          <a:p>
            <a:pPr marL="457200" lvl="0" indent="-315753" algn="l" rtl="0">
              <a:spcBef>
                <a:spcPts val="0"/>
              </a:spcBef>
              <a:spcAft>
                <a:spcPts val="0"/>
              </a:spcAft>
              <a:buSzPct val="100000"/>
              <a:buChar char="●"/>
            </a:pPr>
            <a:r>
              <a:rPr lang="en" sz="4223"/>
              <a:t>Produces a consistent set of output files in a single folder, which includes the core SNP alignment for further analysis.</a:t>
            </a:r>
            <a:endParaRPr sz="4223">
              <a:solidFill>
                <a:srgbClr val="ECECEC"/>
              </a:solidFill>
              <a:highlight>
                <a:srgbClr val="212121"/>
              </a:highlight>
              <a:latin typeface="Roboto"/>
              <a:ea typeface="Roboto"/>
              <a:cs typeface="Roboto"/>
              <a:sym typeface="Roboto"/>
            </a:endParaRPr>
          </a:p>
          <a:p>
            <a:pPr marL="0" lvl="0" indent="0" algn="l" rtl="0">
              <a:spcBef>
                <a:spcPts val="1200"/>
              </a:spcBef>
              <a:spcAft>
                <a:spcPts val="0"/>
              </a:spcAft>
              <a:buNone/>
            </a:pPr>
            <a:r>
              <a:rPr lang="en" sz="4223"/>
              <a:t>Advantages</a:t>
            </a:r>
            <a:endParaRPr sz="4223"/>
          </a:p>
          <a:p>
            <a:pPr marL="457200" lvl="0" indent="-315753" algn="l" rtl="0">
              <a:spcBef>
                <a:spcPts val="1200"/>
              </a:spcBef>
              <a:spcAft>
                <a:spcPts val="0"/>
              </a:spcAft>
              <a:buSzPct val="100000"/>
              <a:buAutoNum type="arabicPeriod"/>
            </a:pPr>
            <a:r>
              <a:rPr lang="en" sz="4223"/>
              <a:t>Highly detailed Documentation and user friendly</a:t>
            </a:r>
            <a:endParaRPr sz="4223"/>
          </a:p>
          <a:p>
            <a:pPr marL="457200" lvl="0" indent="-315753" algn="l" rtl="0">
              <a:spcBef>
                <a:spcPts val="0"/>
              </a:spcBef>
              <a:spcAft>
                <a:spcPts val="0"/>
              </a:spcAft>
              <a:buSzPct val="100000"/>
              <a:buAutoNum type="arabicPeriod"/>
            </a:pPr>
            <a:r>
              <a:rPr lang="en" sz="4223"/>
              <a:t>Easily integratable with other tools like Nullarbor</a:t>
            </a:r>
            <a:endParaRPr sz="4223"/>
          </a:p>
          <a:p>
            <a:pPr marL="457200" lvl="0" indent="0" algn="l" rtl="0">
              <a:spcBef>
                <a:spcPts val="1200"/>
              </a:spcBef>
              <a:spcAft>
                <a:spcPts val="1200"/>
              </a:spcAft>
              <a:buNone/>
            </a:pPr>
            <a:endParaRPr sz="1400"/>
          </a:p>
        </p:txBody>
      </p:sp>
      <p:sp>
        <p:nvSpPr>
          <p:cNvPr id="95" name="Google Shape;95;p17"/>
          <p:cNvSpPr txBox="1"/>
          <p:nvPr/>
        </p:nvSpPr>
        <p:spPr>
          <a:xfrm>
            <a:off x="4849200" y="3281800"/>
            <a:ext cx="4294800" cy="169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3"/>
                </a:solidFill>
                <a:latin typeface="Average"/>
                <a:ea typeface="Average"/>
                <a:cs typeface="Average"/>
                <a:sym typeface="Average"/>
              </a:rPr>
              <a:t>Disadvantages:</a:t>
            </a:r>
            <a:endParaRPr>
              <a:solidFill>
                <a:schemeClr val="accent3"/>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a:solidFill>
                  <a:schemeClr val="accent3"/>
                </a:solidFill>
                <a:latin typeface="Average"/>
                <a:ea typeface="Average"/>
                <a:cs typeface="Average"/>
                <a:sym typeface="Average"/>
              </a:rPr>
              <a:t>Snippy relies on a single reference genome for SNP calling. </a:t>
            </a:r>
            <a:endParaRPr>
              <a:solidFill>
                <a:srgbClr val="ECECEC"/>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a:solidFill>
                  <a:schemeClr val="accent3"/>
                </a:solidFill>
                <a:latin typeface="Average"/>
                <a:ea typeface="Average"/>
                <a:cs typeface="Average"/>
                <a:sym typeface="Average"/>
              </a:rPr>
              <a:t>Limited to haploid organisms</a:t>
            </a:r>
            <a:endParaRPr>
              <a:solidFill>
                <a:srgbClr val="ECECEC"/>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Lyve-SET</a:t>
            </a:r>
            <a:endParaRPr/>
          </a:p>
        </p:txBody>
      </p:sp>
      <p:sp>
        <p:nvSpPr>
          <p:cNvPr id="101" name="Google Shape;101;p18"/>
          <p:cNvSpPr txBox="1">
            <a:spLocks noGrp="1"/>
          </p:cNvSpPr>
          <p:nvPr>
            <p:ph type="body" idx="4294967295"/>
          </p:nvPr>
        </p:nvSpPr>
        <p:spPr>
          <a:xfrm>
            <a:off x="311700" y="1152475"/>
            <a:ext cx="8520600" cy="39438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Input: Reference (fasta) and assembly files (fastq)</a:t>
            </a:r>
            <a:endParaRPr/>
          </a:p>
          <a:p>
            <a:pPr marL="0" lvl="0" indent="0" algn="l" rtl="0">
              <a:spcBef>
                <a:spcPts val="1200"/>
              </a:spcBef>
              <a:spcAft>
                <a:spcPts val="0"/>
              </a:spcAft>
              <a:buNone/>
            </a:pPr>
            <a:r>
              <a:rPr lang="en"/>
              <a:t>Output:  Phylogenetic tree and informative hqSNP sites</a:t>
            </a:r>
            <a:endParaRPr/>
          </a:p>
          <a:p>
            <a:pPr marL="0" lvl="0" indent="0" algn="l" rtl="0">
              <a:spcBef>
                <a:spcPts val="1200"/>
              </a:spcBef>
              <a:spcAft>
                <a:spcPts val="0"/>
              </a:spcAft>
              <a:buNone/>
            </a:pPr>
            <a:r>
              <a:rPr lang="en"/>
              <a:t>Method:</a:t>
            </a:r>
            <a:endParaRPr/>
          </a:p>
          <a:p>
            <a:pPr marL="457200" lvl="0" indent="-334327" algn="l" rtl="0">
              <a:spcBef>
                <a:spcPts val="1200"/>
              </a:spcBef>
              <a:spcAft>
                <a:spcPts val="0"/>
              </a:spcAft>
              <a:buSzPct val="100000"/>
              <a:buChar char="●"/>
            </a:pPr>
            <a:r>
              <a:rPr lang="en"/>
              <a:t>Sequences query genome and identifies SNPs against reference genome</a:t>
            </a:r>
            <a:endParaRPr/>
          </a:p>
          <a:p>
            <a:pPr marL="457200" lvl="0" indent="-334327" algn="l" rtl="0">
              <a:spcBef>
                <a:spcPts val="0"/>
              </a:spcBef>
              <a:spcAft>
                <a:spcPts val="0"/>
              </a:spcAft>
              <a:buSzPct val="100000"/>
              <a:buChar char="●"/>
            </a:pPr>
            <a:r>
              <a:rPr lang="en"/>
              <a:t>Combines SNP profiles into a filtered SNP matrix</a:t>
            </a:r>
            <a:endParaRPr/>
          </a:p>
          <a:p>
            <a:pPr marL="457200" lvl="0" indent="-334327" algn="l" rtl="0">
              <a:spcBef>
                <a:spcPts val="0"/>
              </a:spcBef>
              <a:spcAft>
                <a:spcPts val="0"/>
              </a:spcAft>
              <a:buSzPct val="100000"/>
              <a:buChar char="●"/>
            </a:pPr>
            <a:r>
              <a:rPr lang="en"/>
              <a:t>Obtains high-quality SNPs (hqSNPs) from SNP matrix</a:t>
            </a:r>
            <a:endParaRPr/>
          </a:p>
          <a:p>
            <a:pPr marL="457200" lvl="0" indent="-334327" algn="l" rtl="0">
              <a:spcBef>
                <a:spcPts val="0"/>
              </a:spcBef>
              <a:spcAft>
                <a:spcPts val="0"/>
              </a:spcAft>
              <a:buSzPct val="100000"/>
              <a:buChar char="●"/>
            </a:pPr>
            <a:r>
              <a:rPr lang="en"/>
              <a:t>Uses hqSNPs to create a phylogeny</a:t>
            </a:r>
            <a:endParaRPr/>
          </a:p>
          <a:p>
            <a:pPr marL="0" lvl="0" indent="0" algn="l" rtl="0">
              <a:spcBef>
                <a:spcPts val="1200"/>
              </a:spcBef>
              <a:spcAft>
                <a:spcPts val="0"/>
              </a:spcAft>
              <a:buNone/>
            </a:pPr>
            <a:r>
              <a:rPr lang="en"/>
              <a:t>Advantages</a:t>
            </a:r>
            <a:endParaRPr/>
          </a:p>
          <a:p>
            <a:pPr marL="457200" lvl="0" indent="-334327" algn="l" rtl="0">
              <a:spcBef>
                <a:spcPts val="1200"/>
              </a:spcBef>
              <a:spcAft>
                <a:spcPts val="0"/>
              </a:spcAft>
              <a:buSzPct val="100000"/>
              <a:buAutoNum type="arabicPeriod"/>
            </a:pPr>
            <a:r>
              <a:rPr lang="en"/>
              <a:t>Extensive documentation</a:t>
            </a:r>
            <a:endParaRPr/>
          </a:p>
          <a:p>
            <a:pPr marL="457200" lvl="0" indent="-334327" algn="l" rtl="0">
              <a:spcBef>
                <a:spcPts val="0"/>
              </a:spcBef>
              <a:spcAft>
                <a:spcPts val="0"/>
              </a:spcAft>
              <a:buSzPct val="100000"/>
              <a:buAutoNum type="arabicPeriod"/>
            </a:pPr>
            <a:r>
              <a:rPr lang="en"/>
              <a:t>Allows reference genome to be included in analysis</a:t>
            </a:r>
            <a:endParaRPr/>
          </a:p>
          <a:p>
            <a:pPr marL="457200" lvl="0" indent="-334327" algn="l" rtl="0">
              <a:spcBef>
                <a:spcPts val="0"/>
              </a:spcBef>
              <a:spcAft>
                <a:spcPts val="0"/>
              </a:spcAft>
              <a:buSzPct val="100000"/>
              <a:buAutoNum type="arabicPeriod"/>
            </a:pPr>
            <a:r>
              <a:rPr lang="en"/>
              <a:t>Has phage, cliff, and SNP cluster detection</a:t>
            </a:r>
            <a:endParaRPr/>
          </a:p>
          <a:p>
            <a:pPr marL="457200" lvl="0" indent="-334327" algn="l" rtl="0">
              <a:spcBef>
                <a:spcPts val="0"/>
              </a:spcBef>
              <a:spcAft>
                <a:spcPts val="0"/>
              </a:spcAft>
              <a:buSzPct val="100000"/>
              <a:buAutoNum type="arabicPeriod"/>
            </a:pPr>
            <a:r>
              <a:rPr lang="en"/>
              <a:t>Finds hqSNPs for phylogeny</a:t>
            </a:r>
            <a:endParaRPr/>
          </a:p>
        </p:txBody>
      </p:sp>
      <p:sp>
        <p:nvSpPr>
          <p:cNvPr id="102" name="Google Shape;102;p18"/>
          <p:cNvSpPr txBox="1"/>
          <p:nvPr/>
        </p:nvSpPr>
        <p:spPr>
          <a:xfrm>
            <a:off x="5509750" y="3594550"/>
            <a:ext cx="3949200" cy="106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50">
                <a:solidFill>
                  <a:schemeClr val="accent3"/>
                </a:solidFill>
                <a:latin typeface="Average"/>
                <a:ea typeface="Average"/>
                <a:cs typeface="Average"/>
                <a:sym typeface="Average"/>
              </a:rPr>
              <a:t>Disadvantages</a:t>
            </a:r>
            <a:endParaRPr sz="1650">
              <a:solidFill>
                <a:schemeClr val="accent3"/>
              </a:solidFill>
              <a:latin typeface="Average"/>
              <a:ea typeface="Average"/>
              <a:cs typeface="Average"/>
              <a:sym typeface="Average"/>
            </a:endParaRPr>
          </a:p>
          <a:p>
            <a:pPr marL="457200" lvl="0" indent="-333375" algn="l" rtl="0">
              <a:spcBef>
                <a:spcPts val="0"/>
              </a:spcBef>
              <a:spcAft>
                <a:spcPts val="0"/>
              </a:spcAft>
              <a:buClr>
                <a:schemeClr val="accent3"/>
              </a:buClr>
              <a:buSzPts val="1650"/>
              <a:buFont typeface="Average"/>
              <a:buAutoNum type="arabicPeriod"/>
            </a:pPr>
            <a:r>
              <a:rPr lang="en" sz="1650">
                <a:solidFill>
                  <a:schemeClr val="accent3"/>
                </a:solidFill>
                <a:latin typeface="Average"/>
                <a:ea typeface="Average"/>
                <a:cs typeface="Average"/>
                <a:sym typeface="Average"/>
              </a:rPr>
              <a:t>Has a lot of dependencies</a:t>
            </a:r>
            <a:endParaRPr sz="1650">
              <a:solidFill>
                <a:schemeClr val="accent3"/>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CFSAN SNP Pipeline</a:t>
            </a:r>
            <a:endParaRPr/>
          </a:p>
        </p:txBody>
      </p:sp>
      <p:sp>
        <p:nvSpPr>
          <p:cNvPr id="108" name="Google Shape;108;p19"/>
          <p:cNvSpPr txBox="1">
            <a:spLocks noGrp="1"/>
          </p:cNvSpPr>
          <p:nvPr>
            <p:ph type="body" idx="4294967295"/>
          </p:nvPr>
        </p:nvSpPr>
        <p:spPr>
          <a:xfrm>
            <a:off x="311700" y="1164300"/>
            <a:ext cx="8832300" cy="3920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Input: Reference file (fasta) and sample files (fastq)</a:t>
            </a:r>
            <a:endParaRPr/>
          </a:p>
          <a:p>
            <a:pPr marL="0" lvl="0" indent="0" algn="l" rtl="0">
              <a:spcBef>
                <a:spcPts val="1200"/>
              </a:spcBef>
              <a:spcAft>
                <a:spcPts val="0"/>
              </a:spcAft>
              <a:buNone/>
            </a:pPr>
            <a:r>
              <a:rPr lang="en"/>
              <a:t>Output:  A matrix of SNPs for a given set of samples, metrics</a:t>
            </a:r>
            <a:endParaRPr/>
          </a:p>
          <a:p>
            <a:pPr marL="0" lvl="0" indent="0" algn="l" rtl="0">
              <a:spcBef>
                <a:spcPts val="1200"/>
              </a:spcBef>
              <a:spcAft>
                <a:spcPts val="0"/>
              </a:spcAft>
              <a:buNone/>
            </a:pPr>
            <a:r>
              <a:rPr lang="en"/>
              <a:t>Method:</a:t>
            </a:r>
            <a:endParaRPr/>
          </a:p>
          <a:p>
            <a:pPr marL="457200" lvl="0" indent="-342900" algn="l" rtl="0">
              <a:spcBef>
                <a:spcPts val="1200"/>
              </a:spcBef>
              <a:spcAft>
                <a:spcPts val="0"/>
              </a:spcAft>
              <a:buSzPts val="1800"/>
              <a:buChar char="●"/>
            </a:pPr>
            <a:r>
              <a:rPr lang="en"/>
              <a:t>Perform sequence alignment to reference genome using bowtie2 (default)</a:t>
            </a:r>
            <a:endParaRPr/>
          </a:p>
          <a:p>
            <a:pPr marL="457200" lvl="0" indent="-342900" algn="l" rtl="0">
              <a:spcBef>
                <a:spcPts val="0"/>
              </a:spcBef>
              <a:spcAft>
                <a:spcPts val="0"/>
              </a:spcAft>
              <a:buSzPts val="1800"/>
              <a:buChar char="●"/>
            </a:pPr>
            <a:r>
              <a:rPr lang="en"/>
              <a:t>Generates a list of SNP positions</a:t>
            </a:r>
            <a:endParaRPr/>
          </a:p>
          <a:p>
            <a:pPr marL="457200" lvl="0" indent="-342900" algn="l" rtl="0">
              <a:spcBef>
                <a:spcPts val="0"/>
              </a:spcBef>
              <a:spcAft>
                <a:spcPts val="0"/>
              </a:spcAft>
              <a:buSzPts val="1800"/>
              <a:buChar char="●"/>
            </a:pPr>
            <a:r>
              <a:rPr lang="en"/>
              <a:t>Use SNP positions and alignments to call SNPs</a:t>
            </a:r>
            <a:endParaRPr/>
          </a:p>
          <a:p>
            <a:pPr marL="457200" lvl="0" indent="-342900" algn="l" rtl="0">
              <a:spcBef>
                <a:spcPts val="0"/>
              </a:spcBef>
              <a:spcAft>
                <a:spcPts val="0"/>
              </a:spcAft>
              <a:buSzPts val="1800"/>
              <a:buChar char="●"/>
            </a:pPr>
            <a:r>
              <a:rPr lang="en"/>
              <a:t>Organizes SNP calls into a matrix of only SNP calls for all of the sequences</a:t>
            </a:r>
            <a:endParaRPr/>
          </a:p>
          <a:p>
            <a:pPr marL="0" lvl="0" indent="0" algn="l" rtl="0">
              <a:spcBef>
                <a:spcPts val="1200"/>
              </a:spcBef>
              <a:spcAft>
                <a:spcPts val="0"/>
              </a:spcAft>
              <a:buNone/>
            </a:pPr>
            <a:r>
              <a:rPr lang="en"/>
              <a:t>Advantages</a:t>
            </a:r>
            <a:endParaRPr/>
          </a:p>
          <a:p>
            <a:pPr marL="457200" lvl="0" indent="-342900" algn="l" rtl="0">
              <a:spcBef>
                <a:spcPts val="1200"/>
              </a:spcBef>
              <a:spcAft>
                <a:spcPts val="0"/>
              </a:spcAft>
              <a:buSzPts val="1800"/>
              <a:buAutoNum type="arabicPeriod"/>
            </a:pPr>
            <a:r>
              <a:rPr lang="en"/>
              <a:t>Relatively simple method</a:t>
            </a:r>
            <a:endParaRPr/>
          </a:p>
          <a:p>
            <a:pPr marL="457200" lvl="0" indent="-342900" algn="l" rtl="0">
              <a:spcBef>
                <a:spcPts val="0"/>
              </a:spcBef>
              <a:spcAft>
                <a:spcPts val="0"/>
              </a:spcAft>
              <a:buSzPts val="1800"/>
              <a:buAutoNum type="arabicPeriod"/>
            </a:pPr>
            <a:r>
              <a:rPr lang="en"/>
              <a:t>Easy install with pip</a:t>
            </a:r>
            <a:endParaRPr/>
          </a:p>
        </p:txBody>
      </p:sp>
      <p:sp>
        <p:nvSpPr>
          <p:cNvPr id="109" name="Google Shape;109;p19"/>
          <p:cNvSpPr txBox="1"/>
          <p:nvPr/>
        </p:nvSpPr>
        <p:spPr>
          <a:xfrm>
            <a:off x="4883100" y="3795650"/>
            <a:ext cx="3949200" cy="106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3"/>
                </a:solidFill>
                <a:latin typeface="Average"/>
                <a:ea typeface="Average"/>
                <a:cs typeface="Average"/>
                <a:sym typeface="Average"/>
              </a:rPr>
              <a:t>Disadvantages</a:t>
            </a: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AutoNum type="arabicPeriod"/>
            </a:pPr>
            <a:r>
              <a:rPr lang="en" sz="1800">
                <a:solidFill>
                  <a:schemeClr val="accent3"/>
                </a:solidFill>
                <a:latin typeface="Average"/>
                <a:ea typeface="Average"/>
                <a:cs typeface="Average"/>
                <a:sym typeface="Average"/>
              </a:rPr>
              <a:t>Does not generate phylogeny</a:t>
            </a: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AutoNum type="arabicPeriod"/>
            </a:pPr>
            <a:r>
              <a:rPr lang="en" sz="1800">
                <a:solidFill>
                  <a:schemeClr val="accent3"/>
                </a:solidFill>
                <a:latin typeface="Average"/>
                <a:ea typeface="Average"/>
                <a:cs typeface="Average"/>
                <a:sym typeface="Average"/>
              </a:rPr>
              <a:t>Focuses on foodborne diseases</a:t>
            </a: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AutoNum type="arabicPeriod"/>
            </a:pPr>
            <a:r>
              <a:rPr lang="en" sz="1800">
                <a:solidFill>
                  <a:schemeClr val="accent3"/>
                </a:solidFill>
                <a:latin typeface="Average"/>
                <a:ea typeface="Average"/>
                <a:cs typeface="Average"/>
                <a:sym typeface="Average"/>
              </a:rPr>
              <a:t>Has a lot of dependencies</a:t>
            </a:r>
            <a:endParaRPr sz="1800">
              <a:solidFill>
                <a:schemeClr val="accent3"/>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SNV-Phyl 2.0 (Nextflow)</a:t>
            </a:r>
            <a:endParaRPr/>
          </a:p>
        </p:txBody>
      </p:sp>
      <p:sp>
        <p:nvSpPr>
          <p:cNvPr id="115" name="Google Shape;115;p20"/>
          <p:cNvSpPr txBox="1">
            <a:spLocks noGrp="1"/>
          </p:cNvSpPr>
          <p:nvPr>
            <p:ph type="body" idx="4294967295"/>
          </p:nvPr>
        </p:nvSpPr>
        <p:spPr>
          <a:xfrm>
            <a:off x="311700" y="1017725"/>
            <a:ext cx="8520600" cy="401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Input: Formatted samplesheet listing samples, reference, and fastq files</a:t>
            </a:r>
            <a:endParaRPr sz="1600"/>
          </a:p>
          <a:p>
            <a:pPr marL="0" lvl="0" indent="0" algn="l" rtl="0">
              <a:spcBef>
                <a:spcPts val="1200"/>
              </a:spcBef>
              <a:spcAft>
                <a:spcPts val="0"/>
              </a:spcAft>
              <a:buNone/>
            </a:pPr>
            <a:r>
              <a:rPr lang="en" sz="1600"/>
              <a:t>Output:  Whole genome phylogenetic tree and statistics, list of detected SNVs</a:t>
            </a:r>
            <a:endParaRPr sz="1600"/>
          </a:p>
          <a:p>
            <a:pPr marL="0" lvl="0" indent="0" algn="l" rtl="0">
              <a:spcBef>
                <a:spcPts val="1200"/>
              </a:spcBef>
              <a:spcAft>
                <a:spcPts val="0"/>
              </a:spcAft>
              <a:buNone/>
            </a:pPr>
            <a:r>
              <a:rPr lang="en" sz="1600"/>
              <a:t>Method:</a:t>
            </a:r>
            <a:endParaRPr sz="1600"/>
          </a:p>
          <a:p>
            <a:pPr marL="457200" lvl="0" indent="-330200" algn="l" rtl="0">
              <a:lnSpc>
                <a:spcPct val="115000"/>
              </a:lnSpc>
              <a:spcBef>
                <a:spcPts val="1200"/>
              </a:spcBef>
              <a:spcAft>
                <a:spcPts val="0"/>
              </a:spcAft>
              <a:buSzPts val="1600"/>
              <a:buChar char="●"/>
            </a:pPr>
            <a:r>
              <a:rPr lang="en" sz="1600"/>
              <a:t>Reference mapping and variant calling to identify high-quality SNVs (hqSNVs) using SMALT, FreeBayes, and SAMtools/BCFtools.</a:t>
            </a:r>
            <a:endParaRPr sz="1600"/>
          </a:p>
          <a:p>
            <a:pPr marL="457200" lvl="0" indent="-330200" algn="l" rtl="0">
              <a:lnSpc>
                <a:spcPct val="115000"/>
              </a:lnSpc>
              <a:spcBef>
                <a:spcPts val="0"/>
              </a:spcBef>
              <a:spcAft>
                <a:spcPts val="0"/>
              </a:spcAft>
              <a:buSzPts val="1600"/>
              <a:buChar char="●"/>
            </a:pPr>
            <a:r>
              <a:rPr lang="en" sz="1600"/>
              <a:t>Merges hqSNVs to construct a multiple sequence alignment</a:t>
            </a:r>
            <a:endParaRPr sz="1600"/>
          </a:p>
          <a:p>
            <a:pPr marL="457200" lvl="0" indent="-330200" algn="l" rtl="0">
              <a:lnSpc>
                <a:spcPct val="115000"/>
              </a:lnSpc>
              <a:spcBef>
                <a:spcPts val="0"/>
              </a:spcBef>
              <a:spcAft>
                <a:spcPts val="0"/>
              </a:spcAft>
              <a:buSzPts val="1600"/>
              <a:buChar char="●"/>
            </a:pPr>
            <a:r>
              <a:rPr lang="en" sz="1600"/>
              <a:t>Uses PhyML and MSA to create a phylogenetic tree</a:t>
            </a:r>
            <a:endParaRPr sz="1600"/>
          </a:p>
          <a:p>
            <a:pPr marL="0" lvl="0" indent="0" algn="l" rtl="0">
              <a:spcBef>
                <a:spcPts val="1200"/>
              </a:spcBef>
              <a:spcAft>
                <a:spcPts val="0"/>
              </a:spcAft>
              <a:buNone/>
            </a:pPr>
            <a:r>
              <a:rPr lang="en" sz="1600"/>
              <a:t>Advantages</a:t>
            </a:r>
            <a:endParaRPr sz="1600"/>
          </a:p>
          <a:p>
            <a:pPr marL="457200" lvl="0" indent="-330200" algn="l" rtl="0">
              <a:spcBef>
                <a:spcPts val="1200"/>
              </a:spcBef>
              <a:spcAft>
                <a:spcPts val="0"/>
              </a:spcAft>
              <a:buSzPts val="1600"/>
              <a:buAutoNum type="arabicPeriod"/>
            </a:pPr>
            <a:r>
              <a:rPr lang="en" sz="1600"/>
              <a:t>Newest of the Read SNP tools</a:t>
            </a:r>
            <a:endParaRPr sz="1600"/>
          </a:p>
          <a:p>
            <a:pPr marL="457200" lvl="0" indent="-330200" algn="l" rtl="0">
              <a:spcBef>
                <a:spcPts val="0"/>
              </a:spcBef>
              <a:spcAft>
                <a:spcPts val="0"/>
              </a:spcAft>
              <a:buSzPts val="1600"/>
              <a:buAutoNum type="arabicPeriod"/>
            </a:pPr>
            <a:r>
              <a:rPr lang="en" sz="1600"/>
              <a:t>Finds high quality SNVs for MSA</a:t>
            </a:r>
            <a:endParaRPr sz="1600"/>
          </a:p>
          <a:p>
            <a:pPr marL="457200" lvl="0" indent="-330200" algn="l" rtl="0">
              <a:spcBef>
                <a:spcPts val="0"/>
              </a:spcBef>
              <a:spcAft>
                <a:spcPts val="0"/>
              </a:spcAft>
              <a:buSzPts val="1600"/>
              <a:buAutoNum type="arabicPeriod"/>
            </a:pPr>
            <a:r>
              <a:rPr lang="en" sz="1600"/>
              <a:t>Has repeat* and SNP cluster detection</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Skmer</a:t>
            </a:r>
            <a:endParaRPr/>
          </a:p>
        </p:txBody>
      </p:sp>
      <p:sp>
        <p:nvSpPr>
          <p:cNvPr id="121" name="Google Shape;12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t>Input: .fasta/.fastq</a:t>
            </a:r>
            <a:endParaRPr/>
          </a:p>
          <a:p>
            <a:pPr marL="0" lvl="0" indent="0" algn="l" rtl="0">
              <a:spcBef>
                <a:spcPts val="1200"/>
              </a:spcBef>
              <a:spcAft>
                <a:spcPts val="0"/>
              </a:spcAft>
              <a:buNone/>
            </a:pPr>
            <a:r>
              <a:rPr lang="en"/>
              <a:t>Output: .txt.tre</a:t>
            </a:r>
            <a:endParaRPr/>
          </a:p>
          <a:p>
            <a:pPr marL="0" lvl="0" indent="0" algn="l" rtl="0">
              <a:spcBef>
                <a:spcPts val="1200"/>
              </a:spcBef>
              <a:spcAft>
                <a:spcPts val="0"/>
              </a:spcAft>
              <a:buNone/>
            </a:pPr>
            <a:r>
              <a:rPr lang="en"/>
              <a:t>Method:</a:t>
            </a:r>
            <a:endParaRPr/>
          </a:p>
          <a:p>
            <a:pPr marL="457200" lvl="0" indent="-334327" algn="l" rtl="0">
              <a:spcBef>
                <a:spcPts val="1200"/>
              </a:spcBef>
              <a:spcAft>
                <a:spcPts val="0"/>
              </a:spcAft>
              <a:buSzPct val="100000"/>
              <a:buChar char="●"/>
            </a:pPr>
            <a:r>
              <a:rPr lang="en"/>
              <a:t>Creates k-mer frequency profiles used to estimate the sequencing error and coverage </a:t>
            </a:r>
            <a:endParaRPr/>
          </a:p>
          <a:p>
            <a:pPr marL="457200" lvl="0" indent="-334327" algn="l" rtl="0">
              <a:spcBef>
                <a:spcPts val="0"/>
              </a:spcBef>
              <a:spcAft>
                <a:spcPts val="0"/>
              </a:spcAft>
              <a:buSzPct val="100000"/>
              <a:buChar char="●"/>
            </a:pPr>
            <a:r>
              <a:rPr lang="en"/>
              <a:t>Then, the k-mers are hashed, and a subset is retained and used to estimate the Jaccard index between the two genomes</a:t>
            </a:r>
            <a:endParaRPr/>
          </a:p>
          <a:p>
            <a:pPr marL="0" lvl="0" indent="0" algn="l" rtl="0">
              <a:spcBef>
                <a:spcPts val="1200"/>
              </a:spcBef>
              <a:spcAft>
                <a:spcPts val="0"/>
              </a:spcAft>
              <a:buNone/>
            </a:pPr>
            <a:r>
              <a:rPr lang="en"/>
              <a:t>Advantages</a:t>
            </a:r>
            <a:endParaRPr/>
          </a:p>
          <a:p>
            <a:pPr marL="457200" lvl="0" indent="-334327" algn="l" rtl="0">
              <a:spcBef>
                <a:spcPts val="1200"/>
              </a:spcBef>
              <a:spcAft>
                <a:spcPts val="0"/>
              </a:spcAft>
              <a:buSzPct val="100000"/>
              <a:buAutoNum type="arabicPeriod"/>
            </a:pPr>
            <a:r>
              <a:rPr lang="en"/>
              <a:t>Works on low-coverage genome skims</a:t>
            </a:r>
            <a:endParaRPr/>
          </a:p>
          <a:p>
            <a:pPr marL="457200" lvl="0" indent="-334327" algn="l" rtl="0">
              <a:spcBef>
                <a:spcPts val="0"/>
              </a:spcBef>
              <a:spcAft>
                <a:spcPts val="0"/>
              </a:spcAft>
              <a:buSzPct val="100000"/>
              <a:buAutoNum type="arabicPeriod"/>
            </a:pPr>
            <a:r>
              <a:rPr lang="en"/>
              <a:t>Multithreading support</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1553</Words>
  <Application>Microsoft Macintosh PowerPoint</Application>
  <PresentationFormat>On-screen Show (16:9)</PresentationFormat>
  <Paragraphs>231</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Roboto</vt:lpstr>
      <vt:lpstr>Times New Roman</vt:lpstr>
      <vt:lpstr>Oswald</vt:lpstr>
      <vt:lpstr>Average</vt:lpstr>
      <vt:lpstr>Slate</vt:lpstr>
      <vt:lpstr> Comparative Genomics Background &amp; Strategy</vt:lpstr>
      <vt:lpstr>Agenda</vt:lpstr>
      <vt:lpstr>Overview</vt:lpstr>
      <vt:lpstr>Tools selected for comparative analysis</vt:lpstr>
      <vt:lpstr>Snippy</vt:lpstr>
      <vt:lpstr>Lyve-SET</vt:lpstr>
      <vt:lpstr>CFSAN SNP Pipeline</vt:lpstr>
      <vt:lpstr>SNV-Phyl 2.0 (Nextflow)</vt:lpstr>
      <vt:lpstr>Skmer</vt:lpstr>
      <vt:lpstr>Co-phylog</vt:lpstr>
      <vt:lpstr>Sourmash</vt:lpstr>
      <vt:lpstr>Mashtree</vt:lpstr>
      <vt:lpstr>RaxML</vt:lpstr>
      <vt:lpstr>PowerPoint Presentation</vt:lpstr>
      <vt:lpstr>Metrics for Comparison of Tools</vt:lpstr>
      <vt:lpstr>Antibiotic Resistance and Virulence Profiles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Comparative Genomics Background &amp; Strategy</dc:title>
  <cp:lastModifiedBy>Hina Gaur</cp:lastModifiedBy>
  <cp:revision>2</cp:revision>
  <dcterms:modified xsi:type="dcterms:W3CDTF">2024-06-03T04:44:23Z</dcterms:modified>
</cp:coreProperties>
</file>